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765" r:id="rId2"/>
    <p:sldMasterId id="2147483841" r:id="rId3"/>
    <p:sldMasterId id="2147483801" r:id="rId4"/>
    <p:sldMasterId id="2147483830" r:id="rId5"/>
    <p:sldMasterId id="2147483833" r:id="rId6"/>
    <p:sldMasterId id="2147483838" r:id="rId7"/>
  </p:sldMasterIdLst>
  <p:notesMasterIdLst>
    <p:notesMasterId r:id="rId31"/>
  </p:notesMasterIdLst>
  <p:sldIdLst>
    <p:sldId id="282" r:id="rId8"/>
    <p:sldId id="380" r:id="rId9"/>
    <p:sldId id="453" r:id="rId10"/>
    <p:sldId id="454" r:id="rId11"/>
    <p:sldId id="455" r:id="rId12"/>
    <p:sldId id="456" r:id="rId13"/>
    <p:sldId id="457" r:id="rId14"/>
    <p:sldId id="458" r:id="rId15"/>
    <p:sldId id="459" r:id="rId16"/>
    <p:sldId id="460" r:id="rId17"/>
    <p:sldId id="461" r:id="rId18"/>
    <p:sldId id="462" r:id="rId19"/>
    <p:sldId id="463" r:id="rId20"/>
    <p:sldId id="464" r:id="rId21"/>
    <p:sldId id="465" r:id="rId22"/>
    <p:sldId id="466" r:id="rId23"/>
    <p:sldId id="467" r:id="rId24"/>
    <p:sldId id="468" r:id="rId25"/>
    <p:sldId id="469" r:id="rId26"/>
    <p:sldId id="472" r:id="rId27"/>
    <p:sldId id="470" r:id="rId28"/>
    <p:sldId id="471" r:id="rId29"/>
    <p:sldId id="450" r:id="rId30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Title" id="{9BC906B2-097A-7845-A565-421D1059C282}">
          <p14:sldIdLst>
            <p14:sldId id="282"/>
          </p14:sldIdLst>
        </p14:section>
        <p14:section name="Interior" id="{D8A0EF47-F7BB-4040-A5CD-616C45D61098}">
          <p14:sldIdLst>
            <p14:sldId id="380"/>
            <p14:sldId id="453"/>
            <p14:sldId id="454"/>
            <p14:sldId id="455"/>
            <p14:sldId id="456"/>
            <p14:sldId id="457"/>
            <p14:sldId id="458"/>
            <p14:sldId id="459"/>
            <p14:sldId id="460"/>
            <p14:sldId id="461"/>
            <p14:sldId id="462"/>
            <p14:sldId id="463"/>
            <p14:sldId id="464"/>
            <p14:sldId id="465"/>
            <p14:sldId id="466"/>
            <p14:sldId id="467"/>
            <p14:sldId id="468"/>
            <p14:sldId id="469"/>
            <p14:sldId id="472"/>
            <p14:sldId id="470"/>
            <p14:sldId id="471"/>
            <p14:sldId id="45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F1C1D04-2F30-96D5-5F22-F331B40D9378}" name="Baker, John C NAF USN CNIC WASHINGTON DC (USA)" initials="B(" userId="S::john.c.baker13.naf@us.navy.mil::22eb3200-43ef-4a44-a87f-943f39c2a032" providerId="AD"/>
  <p188:author id="{C2802948-7126-6F1A-2930-09D89C7969AF}" name="Georgoulakis, Steve" initials="GS" userId="S::Steve.Georgoulakis@usaa.com::deb307e2-0cdd-47d4-8b1e-054ab4cef447" providerId="AD"/>
  <p188:author id="{7BEC8067-22B8-A118-C89C-40CA74C4A523}" name="Samantha Salazar" initials="SS" userId="S::ssalazar@mvculture.com::1d602b40-9561-46a7-82cd-14c05aaece5d" providerId="AD"/>
  <p188:author id="{89145C7F-C4FD-2B96-D275-C4C78430E811}" name="Sean Wood" initials="SW" userId="afb9e93939c3130d" providerId="Windows Live"/>
  <p188:author id="{C3144EC6-1BE2-36AB-2FB9-8849F9045C79}" name="Casey-Macias, Catherine" initials="CMC" userId="S::Catherine.Casey-Macias@usaa.com::3d950b72-5456-4272-a83a-12fa3133bb1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son, Kathleen M CIV USN NAS WBY WA (USA)" initials="JKMCUNWW(" lastIdx="1" clrIdx="0">
    <p:extLst>
      <p:ext uri="{19B8F6BF-5375-455C-9EA6-DF929625EA0E}">
        <p15:presenceInfo xmlns:p15="http://schemas.microsoft.com/office/powerpoint/2012/main" userId="S-1-5-21-283434708-1855628083-519896044-270537" providerId="AD"/>
      </p:ext>
    </p:extLst>
  </p:cmAuthor>
  <p:cmAuthor id="2" name="Armstrong-Milete, Kendra T CTR NAS Corpus Christi, N9" initials="AKTCNCCN" lastIdx="3" clrIdx="1">
    <p:extLst>
      <p:ext uri="{19B8F6BF-5375-455C-9EA6-DF929625EA0E}">
        <p15:presenceInfo xmlns:p15="http://schemas.microsoft.com/office/powerpoint/2012/main" userId="S-1-5-21-283434708-1855628083-519896044-5502800" providerId="AD"/>
      </p:ext>
    </p:extLst>
  </p:cmAuthor>
  <p:cmAuthor id="3" name="Baker, John C CIV CNIC HQ, N911" initials="JCB" lastIdx="1" clrIdx="2">
    <p:extLst>
      <p:ext uri="{19B8F6BF-5375-455C-9EA6-DF929625EA0E}">
        <p15:presenceInfo xmlns:p15="http://schemas.microsoft.com/office/powerpoint/2012/main" userId="Baker, John C CIV CNIC HQ, N911" providerId="None"/>
      </p:ext>
    </p:extLst>
  </p:cmAuthor>
  <p:cmAuthor id="4" name="Casey-Macias, Catherine" initials="CMC" lastIdx="15" clrIdx="3">
    <p:extLst>
      <p:ext uri="{19B8F6BF-5375-455C-9EA6-DF929625EA0E}">
        <p15:presenceInfo xmlns:p15="http://schemas.microsoft.com/office/powerpoint/2012/main" userId="S::Catherine.Casey-Macias@usaa.com::3d950b72-5456-4272-a83a-12fa3133bb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6FB"/>
    <a:srgbClr val="004071"/>
    <a:srgbClr val="2B608B"/>
    <a:srgbClr val="EDB21B"/>
    <a:srgbClr val="EB8D36"/>
    <a:srgbClr val="4D2070"/>
    <a:srgbClr val="AB344A"/>
    <a:srgbClr val="D6B059"/>
    <a:srgbClr val="033A61"/>
    <a:srgbClr val="3E3E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72"/>
    <p:restoredTop sz="86400" autoAdjust="0"/>
  </p:normalViewPr>
  <p:slideViewPr>
    <p:cSldViewPr snapToGrid="0" snapToObjects="1">
      <p:cViewPr varScale="1">
        <p:scale>
          <a:sx n="68" d="100"/>
          <a:sy n="68" d="100"/>
        </p:scale>
        <p:origin x="66" y="648"/>
      </p:cViewPr>
      <p:guideLst/>
    </p:cSldViewPr>
  </p:slideViewPr>
  <p:outlineViewPr>
    <p:cViewPr>
      <p:scale>
        <a:sx n="33" d="100"/>
        <a:sy n="33" d="100"/>
      </p:scale>
      <p:origin x="0" y="-11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3" d="100"/>
        <a:sy n="73" d="100"/>
      </p:scale>
      <p:origin x="0" y="0"/>
    </p:cViewPr>
  </p:sorterViewPr>
  <p:notesViewPr>
    <p:cSldViewPr snapToGrid="0" snapToObjects="1">
      <p:cViewPr varScale="1">
        <p:scale>
          <a:sx n="153" d="100"/>
          <a:sy n="153" d="100"/>
        </p:scale>
        <p:origin x="5512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commentAuthors" Target="commentAuthors.xml"/><Relationship Id="rId37" Type="http://schemas.microsoft.com/office/2018/10/relationships/authors" Target="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2C76C-582D-524B-BFE1-27F98059DCFA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7A9D3-4FD5-7346-98F4-B0A01A7CF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03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88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14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s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7">
            <a:extLst>
              <a:ext uri="{FF2B5EF4-FFF2-40B4-BE49-F238E27FC236}">
                <a16:creationId xmlns:a16="http://schemas.microsoft.com/office/drawing/2014/main" id="{2B329D1B-4694-EE49-A273-14FAF3BBBC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8088" y="2648772"/>
            <a:ext cx="3223350" cy="1995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aseline="0">
                <a:solidFill>
                  <a:srgbClr val="004072"/>
                </a:solidFill>
                <a:latin typeface="Arial" pitchFamily="2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561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9654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s with ar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622AEA-23D4-D244-B3C1-98221F487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41074" y="6389515"/>
            <a:ext cx="18703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58657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s with 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F3FBCE85-5ED5-514D-9C35-A0A0334E9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C1DC79D-BE60-A94B-9DEB-AE9B0D76D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004072"/>
                </a:solidFill>
              </a:defRPr>
            </a:lvl1pPr>
            <a:lvl2pPr marL="514325" indent="-171442">
              <a:buFont typeface="Wingdings" pitchFamily="2" charset="2"/>
              <a:buChar char="ü"/>
              <a:defRPr sz="2000" b="0">
                <a:solidFill>
                  <a:srgbClr val="004072"/>
                </a:solidFill>
              </a:defRPr>
            </a:lvl2pPr>
            <a:lvl3pPr marL="857207" indent="-171442">
              <a:buFont typeface="Courier New" panose="02070309020205020404" pitchFamily="49" charset="0"/>
              <a:buChar char="o"/>
              <a:defRPr sz="1800" b="0">
                <a:solidFill>
                  <a:srgbClr val="004072"/>
                </a:solidFill>
              </a:defRPr>
            </a:lvl3pPr>
            <a:lvl4pPr marL="1200090" indent="-171442">
              <a:buFont typeface="Courier New" panose="02070309020205020404" pitchFamily="49" charset="0"/>
              <a:buChar char="o"/>
              <a:defRPr sz="1600" b="0">
                <a:solidFill>
                  <a:srgbClr val="004072"/>
                </a:solidFill>
              </a:defRPr>
            </a:lvl4pPr>
            <a:lvl5pPr marL="1542974" indent="-171442">
              <a:buFont typeface="Courier New" panose="02070309020205020404" pitchFamily="49" charset="0"/>
              <a:buChar char="o"/>
              <a:defRPr sz="1400" b="0">
                <a:solidFill>
                  <a:srgbClr val="00407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1022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0D639E0B-471E-0F45-8A2B-F381A4517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50D2C9D-8497-3348-BE2E-DFE9CB1F1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004072"/>
                </a:solidFill>
              </a:defRPr>
            </a:lvl1pPr>
            <a:lvl2pPr marL="514325" indent="-171442">
              <a:buFont typeface="Wingdings" pitchFamily="2" charset="2"/>
              <a:buChar char="ü"/>
              <a:defRPr sz="2000" b="0">
                <a:solidFill>
                  <a:srgbClr val="004072"/>
                </a:solidFill>
              </a:defRPr>
            </a:lvl2pPr>
            <a:lvl3pPr marL="857207" indent="-171442">
              <a:buFont typeface="Courier New" panose="02070309020205020404" pitchFamily="49" charset="0"/>
              <a:buChar char="o"/>
              <a:defRPr sz="1800" b="0">
                <a:solidFill>
                  <a:srgbClr val="004072"/>
                </a:solidFill>
              </a:defRPr>
            </a:lvl3pPr>
            <a:lvl4pPr marL="1200090" indent="-171442">
              <a:buFont typeface="Courier New" panose="02070309020205020404" pitchFamily="49" charset="0"/>
              <a:buChar char="o"/>
              <a:defRPr sz="1600" b="0">
                <a:solidFill>
                  <a:srgbClr val="004072"/>
                </a:solidFill>
              </a:defRPr>
            </a:lvl4pPr>
            <a:lvl5pPr marL="1542974" indent="-171442">
              <a:buFont typeface="Courier New" panose="02070309020205020404" pitchFamily="49" charset="0"/>
              <a:buChar char="o"/>
              <a:defRPr sz="1400" b="0">
                <a:solidFill>
                  <a:srgbClr val="00407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4295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s with 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F3FBCE85-5ED5-514D-9C35-A0A0334E9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C1DC79D-BE60-A94B-9DEB-AE9B0D76D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004072"/>
                </a:solidFill>
              </a:defRPr>
            </a:lvl1pPr>
            <a:lvl2pPr marL="514325" indent="-171442">
              <a:buFont typeface="Wingdings" pitchFamily="2" charset="2"/>
              <a:buChar char="ü"/>
              <a:defRPr sz="2000" b="0">
                <a:solidFill>
                  <a:srgbClr val="004072"/>
                </a:solidFill>
              </a:defRPr>
            </a:lvl2pPr>
            <a:lvl3pPr marL="857207" indent="-171442">
              <a:buFont typeface="Courier New" panose="02070309020205020404" pitchFamily="49" charset="0"/>
              <a:buChar char="o"/>
              <a:defRPr sz="1800" b="0">
                <a:solidFill>
                  <a:srgbClr val="004072"/>
                </a:solidFill>
              </a:defRPr>
            </a:lvl3pPr>
            <a:lvl4pPr marL="1200090" indent="-171442">
              <a:buFont typeface="Courier New" panose="02070309020205020404" pitchFamily="49" charset="0"/>
              <a:buChar char="o"/>
              <a:defRPr sz="1600" b="0">
                <a:solidFill>
                  <a:srgbClr val="004072"/>
                </a:solidFill>
              </a:defRPr>
            </a:lvl4pPr>
            <a:lvl5pPr marL="1542974" indent="-171442">
              <a:buFont typeface="Courier New" panose="02070309020205020404" pitchFamily="49" charset="0"/>
              <a:buChar char="o"/>
              <a:defRPr sz="1400" b="0">
                <a:solidFill>
                  <a:srgbClr val="00407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5279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0D639E0B-471E-0F45-8A2B-F381A4517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50D2C9D-8497-3348-BE2E-DFE9CB1F1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004072"/>
                </a:solidFill>
              </a:defRPr>
            </a:lvl1pPr>
            <a:lvl2pPr marL="514325" indent="-171442">
              <a:buFont typeface="Wingdings" pitchFamily="2" charset="2"/>
              <a:buChar char="ü"/>
              <a:defRPr sz="2000" b="0">
                <a:solidFill>
                  <a:srgbClr val="004072"/>
                </a:solidFill>
              </a:defRPr>
            </a:lvl2pPr>
            <a:lvl3pPr marL="857207" indent="-171442">
              <a:buFont typeface="Courier New" panose="02070309020205020404" pitchFamily="49" charset="0"/>
              <a:buChar char="o"/>
              <a:defRPr sz="1800" b="0">
                <a:solidFill>
                  <a:srgbClr val="004072"/>
                </a:solidFill>
              </a:defRPr>
            </a:lvl3pPr>
            <a:lvl4pPr marL="1200090" indent="-171442">
              <a:buFont typeface="Courier New" panose="02070309020205020404" pitchFamily="49" charset="0"/>
              <a:buChar char="o"/>
              <a:defRPr sz="1600" b="0">
                <a:solidFill>
                  <a:srgbClr val="004072"/>
                </a:solidFill>
              </a:defRPr>
            </a:lvl4pPr>
            <a:lvl5pPr marL="1542974" indent="-171442">
              <a:buFont typeface="Courier New" panose="02070309020205020404" pitchFamily="49" charset="0"/>
              <a:buChar char="o"/>
              <a:defRPr sz="1400" b="0">
                <a:solidFill>
                  <a:srgbClr val="00407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5936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s with ar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3CC4A8CF-A9CE-5944-AAA1-6B8C02D13EB5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6041074" y="6389515"/>
            <a:ext cx="18703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636466"/>
                </a:solidFill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7" name="Title Placeholder 2">
            <a:extLst>
              <a:ext uri="{FF2B5EF4-FFF2-40B4-BE49-F238E27FC236}">
                <a16:creationId xmlns:a16="http://schemas.microsoft.com/office/drawing/2014/main" id="{AEDD10EF-4869-3D4C-9367-1604606D1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2CA1877-EDA6-A043-9E70-CEBBFDB5D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97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s with ar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622AEA-23D4-D244-B3C1-98221F487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41074" y="6389515"/>
            <a:ext cx="18703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38050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s with 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3CC4A8CF-A9CE-5944-AAA1-6B8C02D13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41074" y="6389515"/>
            <a:ext cx="18703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F3FBCE85-5ED5-514D-9C35-A0A0334E9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C1DC79D-BE60-A94B-9DEB-AE9B0D76D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004072"/>
                </a:solidFill>
              </a:defRPr>
            </a:lvl1pPr>
            <a:lvl2pPr>
              <a:defRPr sz="2000" b="0">
                <a:solidFill>
                  <a:srgbClr val="004072"/>
                </a:solidFill>
              </a:defRPr>
            </a:lvl2pPr>
            <a:lvl3pPr>
              <a:defRPr sz="1800" b="0">
                <a:solidFill>
                  <a:srgbClr val="004072"/>
                </a:solidFill>
              </a:defRPr>
            </a:lvl3pPr>
            <a:lvl4pPr>
              <a:defRPr sz="1600" b="0">
                <a:solidFill>
                  <a:srgbClr val="004072"/>
                </a:solidFill>
              </a:defRPr>
            </a:lvl4pPr>
            <a:lvl5pPr>
              <a:defRPr sz="1400" b="0">
                <a:solidFill>
                  <a:srgbClr val="00407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1928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3CC4A8CF-A9CE-5944-AAA1-6B8C02D13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41074" y="6389515"/>
            <a:ext cx="18703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0D639E0B-471E-0F45-8A2B-F381A4517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50D2C9D-8497-3348-BE2E-DFE9CB1F1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004072"/>
                </a:solidFill>
              </a:defRPr>
            </a:lvl1pPr>
            <a:lvl2pPr>
              <a:defRPr sz="2000" b="0">
                <a:solidFill>
                  <a:srgbClr val="004072"/>
                </a:solidFill>
              </a:defRPr>
            </a:lvl2pPr>
            <a:lvl3pPr>
              <a:defRPr sz="1800" b="0">
                <a:solidFill>
                  <a:srgbClr val="004072"/>
                </a:solidFill>
              </a:defRPr>
            </a:lvl3pPr>
            <a:lvl4pPr>
              <a:defRPr sz="1600" b="0">
                <a:solidFill>
                  <a:srgbClr val="004072"/>
                </a:solidFill>
              </a:defRPr>
            </a:lvl4pPr>
            <a:lvl5pPr>
              <a:defRPr sz="1400" b="0">
                <a:solidFill>
                  <a:srgbClr val="00407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7612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emf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8542B5F-B18C-4108-67BF-77534523A5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40821" cy="6855616"/>
          </a:xfrm>
          <a:prstGeom prst="rect">
            <a:avLst/>
          </a:prstGeom>
        </p:spPr>
      </p:pic>
      <p:sp>
        <p:nvSpPr>
          <p:cNvPr id="10" name="Title Placeholder 7">
            <a:extLst>
              <a:ext uri="{FF2B5EF4-FFF2-40B4-BE49-F238E27FC236}">
                <a16:creationId xmlns:a16="http://schemas.microsoft.com/office/drawing/2014/main" id="{B182BA9F-E571-E949-B710-C999D25F1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6148" y="2409901"/>
            <a:ext cx="3223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121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rgbClr val="00407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E38099-4F21-F54B-AAC2-02DFF6FA53E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36063" y="6501600"/>
            <a:ext cx="1048910" cy="179007"/>
          </a:xfrm>
          <a:prstGeom prst="rect">
            <a:avLst/>
          </a:prstGeom>
        </p:spPr>
      </p:pic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58AB3C7A-3872-F4EE-2F99-7FCF5FAC45A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67551D2-6388-920B-6389-98042824FB6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36063" y="6501600"/>
            <a:ext cx="1048910" cy="17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5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12" r:id="rId2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04071"/>
          </a:solidFill>
          <a:latin typeface="Arial" pitchFamily="2" charset="0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122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E38099-4F21-F54B-AAC2-02DFF6FA53E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36063" y="6501600"/>
            <a:ext cx="1048910" cy="1790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4CB25A5-13BC-0C97-3496-14E5989E290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14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04071"/>
          </a:solidFill>
          <a:latin typeface="Arial" pitchFamily="2" charset="0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122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arrow&#10;&#10;Description automatically generated with medium confidence">
            <a:extLst>
              <a:ext uri="{FF2B5EF4-FFF2-40B4-BE49-F238E27FC236}">
                <a16:creationId xmlns:a16="http://schemas.microsoft.com/office/drawing/2014/main" id="{68525A21-B491-3C74-2FD5-13B55658C9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"/>
            <a:ext cx="9098604" cy="6823953"/>
          </a:xfrm>
          <a:prstGeom prst="rect">
            <a:avLst/>
          </a:prstGeom>
        </p:spPr>
      </p:pic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5D2505E1-5EEF-0943-A8DC-0D4E4271A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3535" y="365129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3DF7D6-350A-F540-8CC9-C2C163709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23535" y="1825625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1D0067-4A04-0C4C-9C34-9C2697B7969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36063" y="6501600"/>
            <a:ext cx="1048910" cy="17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44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004071"/>
          </a:solidFill>
          <a:latin typeface="Arial" pitchFamily="2" charset="0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500" b="1" i="0" kern="1200">
          <a:solidFill>
            <a:srgbClr val="004072"/>
          </a:solidFill>
          <a:latin typeface="Arial" pitchFamily="2" charset="0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ü"/>
        <a:defRPr sz="2000" b="0" i="0" kern="1200">
          <a:solidFill>
            <a:srgbClr val="004072"/>
          </a:solidFill>
          <a:latin typeface="Arial" pitchFamily="2" charset="0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800" b="0" i="0" kern="1200">
          <a:solidFill>
            <a:srgbClr val="004072"/>
          </a:solidFill>
          <a:latin typeface="Arial" pitchFamily="2" charset="0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600" b="0" i="0" kern="1200">
          <a:solidFill>
            <a:srgbClr val="004072"/>
          </a:solidFill>
          <a:latin typeface="Arial" pitchFamily="2" charset="0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400" b="0" i="0" kern="1200">
          <a:solidFill>
            <a:srgbClr val="004072"/>
          </a:solidFill>
          <a:latin typeface="Arial" pitchFamily="2" charset="0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1224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E38099-4F21-F54B-AAC2-02DFF6FA53E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36063" y="6501600"/>
            <a:ext cx="1048910" cy="179007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DD0DF9F6-CDC6-6468-EC1F-9A8C745CC35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74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04071"/>
          </a:solidFill>
          <a:latin typeface="Arial" pitchFamily="2" charset="0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1224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iagram&#10;&#10;Description automatically generated">
            <a:extLst>
              <a:ext uri="{FF2B5EF4-FFF2-40B4-BE49-F238E27FC236}">
                <a16:creationId xmlns:a16="http://schemas.microsoft.com/office/drawing/2014/main" id="{0C631122-80BB-DD6E-B657-F6A28B1136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12A984A-1987-8C44-AA9C-0507C9EA15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36063" y="6501600"/>
            <a:ext cx="1048910" cy="179007"/>
          </a:xfrm>
          <a:prstGeom prst="rect">
            <a:avLst/>
          </a:prstGeom>
        </p:spPr>
      </p:pic>
      <p:sp>
        <p:nvSpPr>
          <p:cNvPr id="4" name="Title Placeholder 2">
            <a:extLst>
              <a:ext uri="{FF2B5EF4-FFF2-40B4-BE49-F238E27FC236}">
                <a16:creationId xmlns:a16="http://schemas.microsoft.com/office/drawing/2014/main" id="{B7147E33-40F0-A280-7158-451E1580D799}"/>
              </a:ext>
            </a:extLst>
          </p:cNvPr>
          <p:cNvSpPr txBox="1">
            <a:spLocks/>
          </p:cNvSpPr>
          <p:nvPr userDrawn="1"/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407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C7EDEC9D-708B-DDB7-90E3-196CF19497A3}"/>
              </a:ext>
            </a:extLst>
          </p:cNvPr>
          <p:cNvSpPr txBox="1">
            <a:spLocks/>
          </p:cNvSpPr>
          <p:nvPr userDrawn="1"/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500" kern="1200">
                <a:solidFill>
                  <a:srgbClr val="004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rgbClr val="004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rgbClr val="004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kern="1200">
                <a:solidFill>
                  <a:srgbClr val="004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rgbClr val="004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939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407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50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41D0067-4A04-0C4C-9C34-9C2697B796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36063" y="6501600"/>
            <a:ext cx="1048910" cy="179007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9922B2A-9564-85FD-B586-EC86EE8A3A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32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004071"/>
          </a:solidFill>
          <a:latin typeface="Arial" pitchFamily="2" charset="0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500" b="1" i="0" kern="1200">
          <a:solidFill>
            <a:srgbClr val="004072"/>
          </a:solidFill>
          <a:latin typeface="Arial" pitchFamily="2" charset="0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b="0" i="0" kern="1200">
          <a:solidFill>
            <a:srgbClr val="004072"/>
          </a:solidFill>
          <a:latin typeface="Arial" pitchFamily="2" charset="0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rgbClr val="004072"/>
          </a:solidFill>
          <a:latin typeface="Arial" pitchFamily="2" charset="0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b="0" i="0" kern="1200">
          <a:solidFill>
            <a:srgbClr val="004072"/>
          </a:solidFill>
          <a:latin typeface="Arial" pitchFamily="2" charset="0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b="0" i="0" kern="1200">
          <a:solidFill>
            <a:srgbClr val="004072"/>
          </a:solidFill>
          <a:latin typeface="Arial" pitchFamily="2" charset="0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122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hyperlink" Target="Videos/Navy%20Marriage%20Video%2009%20-%20Credit.mp4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51F74191-010C-87CB-EF2C-83D76DE8FF1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80614" y="3549471"/>
            <a:ext cx="4641262" cy="99417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Leadership Training</a:t>
            </a:r>
          </a:p>
        </p:txBody>
      </p:sp>
      <p:sp>
        <p:nvSpPr>
          <p:cNvPr id="4" name="Title Placeholder 7">
            <a:extLst>
              <a:ext uri="{FF2B5EF4-FFF2-40B4-BE49-F238E27FC236}">
                <a16:creationId xmlns:a16="http://schemas.microsoft.com/office/drawing/2014/main" id="{B3C58C44-340D-1748-BCBF-947D55D091C1}"/>
              </a:ext>
            </a:extLst>
          </p:cNvPr>
          <p:cNvSpPr txBox="1">
            <a:spLocks/>
          </p:cNvSpPr>
          <p:nvPr/>
        </p:nvSpPr>
        <p:spPr>
          <a:xfrm>
            <a:off x="7715023" y="110915"/>
            <a:ext cx="1306854" cy="117348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kern="1200">
                <a:solidFill>
                  <a:schemeClr val="bg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TC</a:t>
            </a:r>
          </a:p>
          <a:p>
            <a:pPr algn="r">
              <a:lnSpc>
                <a:spcPct val="100000"/>
              </a:lnSpc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ED031493-355E-8460-DD6F-B9EE74AC2C14}"/>
              </a:ext>
            </a:extLst>
          </p:cNvPr>
          <p:cNvSpPr txBox="1"/>
          <p:nvPr/>
        </p:nvSpPr>
        <p:spPr>
          <a:xfrm>
            <a:off x="4443210" y="4296137"/>
            <a:ext cx="189987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OPNAV-LTFRT-2.0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C9A0288F-91A9-1F96-63E3-AFFE3E15D65E}"/>
              </a:ext>
            </a:extLst>
          </p:cNvPr>
          <p:cNvSpPr txBox="1"/>
          <p:nvPr/>
        </p:nvSpPr>
        <p:spPr>
          <a:xfrm>
            <a:off x="268095" y="6672474"/>
            <a:ext cx="3091833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600" i="1" dirty="0">
                <a:solidFill>
                  <a:srgbClr val="00407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Catalog ID: OPNAV-LTFRT-2.0 (Updated April 2023)</a:t>
            </a:r>
          </a:p>
        </p:txBody>
      </p:sp>
    </p:spTree>
    <p:extLst>
      <p:ext uri="{BB962C8B-B14F-4D97-AF65-F5344CB8AC3E}">
        <p14:creationId xmlns:p14="http://schemas.microsoft.com/office/powerpoint/2010/main" val="1036134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97A0B9-F597-3926-6A8B-B74BAAC040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22612" y="3119870"/>
            <a:ext cx="7521388" cy="6182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Consumer Protections</a:t>
            </a:r>
          </a:p>
        </p:txBody>
      </p:sp>
    </p:spTree>
    <p:extLst>
      <p:ext uri="{BB962C8B-B14F-4D97-AF65-F5344CB8AC3E}">
        <p14:creationId xmlns:p14="http://schemas.microsoft.com/office/powerpoint/2010/main" val="2215243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71843801-9549-FEDE-1E8E-863596DF40F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7129214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Military Consumer Protection Laws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FDC30058-9DAB-95D9-D5BD-AEB4D59F9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42" y="1577641"/>
            <a:ext cx="6636453" cy="4809444"/>
          </a:xfrm>
        </p:spPr>
        <p:txBody>
          <a:bodyPr>
            <a:normAutofit/>
          </a:bodyPr>
          <a:lstStyle/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500" dirty="0">
                <a:solidFill>
                  <a:srgbClr val="004071"/>
                </a:solidFill>
                <a:latin typeface="Arial"/>
                <a:cs typeface="Arial"/>
              </a:rPr>
              <a:t>Servicemembers Civil Relief Act (SCRA)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</a:tabLst>
            </a:pPr>
            <a:r>
              <a:rPr lang="en-US" sz="2000" b="0" dirty="0">
                <a:solidFill>
                  <a:srgbClr val="004072"/>
                </a:solidFill>
                <a:latin typeface="Arial"/>
                <a:cs typeface="Arial"/>
              </a:rPr>
              <a:t>6% </a:t>
            </a:r>
            <a:r>
              <a:rPr lang="en-US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 for pre-active duty debt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</a:tabLst>
            </a:pPr>
            <a:r>
              <a:rPr lang="en-US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loans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</a:tabLst>
            </a:pPr>
            <a:r>
              <a:rPr lang="en-US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Leases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</a:tabLst>
            </a:pPr>
            <a:r>
              <a:rPr lang="en-US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 proceedings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</a:tabLst>
            </a:pPr>
            <a:r>
              <a:rPr lang="en-US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Default judgments</a:t>
            </a:r>
            <a:endParaRPr lang="en-US" sz="2500" dirty="0">
              <a:solidFill>
                <a:srgbClr val="004072"/>
              </a:solidFill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500" dirty="0">
                <a:solidFill>
                  <a:srgbClr val="004072"/>
                </a:solidFill>
                <a:latin typeface="Arial"/>
                <a:cs typeface="Arial"/>
              </a:rPr>
              <a:t>Military Lending Act (MLA)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</a:tabLst>
            </a:pPr>
            <a:r>
              <a:rPr lang="en-US" sz="2000" b="0" dirty="0">
                <a:solidFill>
                  <a:srgbClr val="004072"/>
                </a:solidFill>
                <a:latin typeface="Arial"/>
                <a:cs typeface="Arial"/>
              </a:rPr>
              <a:t>36% interest cap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</a:tabLst>
            </a:pPr>
            <a:r>
              <a:rPr lang="en-US" dirty="0">
                <a:latin typeface="Arial"/>
                <a:cs typeface="Arial"/>
              </a:rPr>
              <a:t>Covers most consumer loans</a:t>
            </a:r>
            <a:endParaRPr lang="en-US" sz="2000" b="0" dirty="0">
              <a:solidFill>
                <a:srgbClr val="004072"/>
              </a:solidFill>
              <a:latin typeface="Arial"/>
              <a:cs typeface="Arial"/>
            </a:endParaRPr>
          </a:p>
        </p:txBody>
      </p:sp>
      <p:pic>
        <p:nvPicPr>
          <p:cNvPr id="7" name="Picture 6" descr="Paper with hand icon indicating additional resource.">
            <a:extLst>
              <a:ext uri="{FF2B5EF4-FFF2-40B4-BE49-F238E27FC236}">
                <a16:creationId xmlns:a16="http://schemas.microsoft.com/office/drawing/2014/main" id="{2B8E0DF5-292E-EB79-5415-FB4B2FEE5A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A9EE54-22FE-15FA-D72F-E74CE5B23C08}"/>
              </a:ext>
            </a:extLst>
          </p:cNvPr>
          <p:cNvSpPr txBox="1"/>
          <p:nvPr/>
        </p:nvSpPr>
        <p:spPr>
          <a:xfrm>
            <a:off x="808602" y="6414560"/>
            <a:ext cx="4650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Military Consumer Protection </a:t>
            </a:r>
            <a:r>
              <a:rPr lang="en-US" sz="1200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Handout Available</a:t>
            </a:r>
          </a:p>
        </p:txBody>
      </p:sp>
    </p:spTree>
    <p:extLst>
      <p:ext uri="{BB962C8B-B14F-4D97-AF65-F5344CB8AC3E}">
        <p14:creationId xmlns:p14="http://schemas.microsoft.com/office/powerpoint/2010/main" val="2619835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E0E1DF-815C-A41C-838C-205EF9FEA5F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-23640"/>
            <a:ext cx="6799039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Sources of Help for Military Consumers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65932490-2965-8A33-2390-9B5F10C29E26}"/>
              </a:ext>
            </a:extLst>
          </p:cNvPr>
          <p:cNvSpPr txBox="1">
            <a:spLocks/>
          </p:cNvSpPr>
          <p:nvPr/>
        </p:nvSpPr>
        <p:spPr>
          <a:xfrm>
            <a:off x="1094642" y="1577641"/>
            <a:ext cx="6805191" cy="4809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ü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dirty="0">
                <a:solidFill>
                  <a:srgbClr val="004071"/>
                </a:solidFill>
                <a:latin typeface="Arial"/>
                <a:cs typeface="Arial"/>
              </a:rPr>
              <a:t>Consumer complaints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dirty="0">
                <a:solidFill>
                  <a:srgbClr val="004071"/>
                </a:solidFill>
                <a:latin typeface="Arial"/>
                <a:cs typeface="Arial"/>
              </a:rPr>
              <a:t>Contact the business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the company president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local and state consumer advocates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dirty="0">
                <a:latin typeface="Arial"/>
                <a:cs typeface="Arial"/>
              </a:rPr>
              <a:t>Key takeaways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dirty="0">
                <a:latin typeface="Arial"/>
                <a:cs typeface="Arial"/>
              </a:rPr>
              <a:t>Protect your personal information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dirty="0">
                <a:latin typeface="Arial"/>
                <a:cs typeface="Arial"/>
              </a:rPr>
              <a:t>Protect your credit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dirty="0">
                <a:latin typeface="Arial"/>
                <a:cs typeface="Arial"/>
              </a:rPr>
              <a:t>Practice online safety</a:t>
            </a:r>
          </a:p>
        </p:txBody>
      </p:sp>
      <p:pic>
        <p:nvPicPr>
          <p:cNvPr id="11" name="Picture 10" descr="Paper with hand icon indicating additional resource.">
            <a:extLst>
              <a:ext uri="{FF2B5EF4-FFF2-40B4-BE49-F238E27FC236}">
                <a16:creationId xmlns:a16="http://schemas.microsoft.com/office/drawing/2014/main" id="{14856C46-57EF-FFD5-C479-A6C5ABB3781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444BF45-AC7A-E1C6-7F95-41DCCED46245}"/>
              </a:ext>
            </a:extLst>
          </p:cNvPr>
          <p:cNvSpPr txBox="1"/>
          <p:nvPr/>
        </p:nvSpPr>
        <p:spPr>
          <a:xfrm>
            <a:off x="808602" y="6414560"/>
            <a:ext cx="4650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 of Help for Military Consumers </a:t>
            </a:r>
            <a:r>
              <a:rPr lang="en-US" sz="1200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Handouts Available</a:t>
            </a:r>
          </a:p>
        </p:txBody>
      </p:sp>
    </p:spTree>
    <p:extLst>
      <p:ext uri="{BB962C8B-B14F-4D97-AF65-F5344CB8AC3E}">
        <p14:creationId xmlns:p14="http://schemas.microsoft.com/office/powerpoint/2010/main" val="2557310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97A0B9-F597-3926-6A8B-B74BAAC040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49506" y="3119870"/>
            <a:ext cx="7494494" cy="6182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Planning for the Future</a:t>
            </a:r>
          </a:p>
        </p:txBody>
      </p:sp>
    </p:spTree>
    <p:extLst>
      <p:ext uri="{BB962C8B-B14F-4D97-AF65-F5344CB8AC3E}">
        <p14:creationId xmlns:p14="http://schemas.microsoft.com/office/powerpoint/2010/main" val="424072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DEB459D4-8210-5C07-E185-A6EEF875537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7129214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Retirement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DF4332A1-D484-7C06-2601-4A6DEC8905E9}"/>
              </a:ext>
            </a:extLst>
          </p:cNvPr>
          <p:cNvSpPr txBox="1">
            <a:spLocks/>
          </p:cNvSpPr>
          <p:nvPr/>
        </p:nvSpPr>
        <p:spPr>
          <a:xfrm>
            <a:off x="1094642" y="1577641"/>
            <a:ext cx="8049358" cy="21916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3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500" spc="-5" dirty="0">
                <a:solidFill>
                  <a:srgbClr val="004071"/>
                </a:solidFill>
                <a:latin typeface="Arial"/>
                <a:cs typeface="Arial"/>
              </a:rPr>
              <a:t>Understand the benefits of the military retirement systems</a:t>
            </a:r>
          </a:p>
          <a:p>
            <a:pPr marL="2413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500" spc="-5" dirty="0">
                <a:solidFill>
                  <a:srgbClr val="004071"/>
                </a:solidFill>
                <a:latin typeface="Arial"/>
                <a:cs typeface="Arial"/>
              </a:rPr>
              <a:t>Understand the importance of retirement planning </a:t>
            </a:r>
          </a:p>
          <a:p>
            <a:pPr marL="2413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500" spc="-5" dirty="0">
                <a:solidFill>
                  <a:srgbClr val="004071"/>
                </a:solidFill>
                <a:latin typeface="Arial"/>
                <a:cs typeface="Arial"/>
              </a:rPr>
              <a:t>Understand and review TSP options</a:t>
            </a:r>
          </a:p>
          <a:p>
            <a:pPr marL="12700" indent="0" algn="ctr">
              <a:lnSpc>
                <a:spcPct val="100000"/>
              </a:lnSpc>
              <a:spcBef>
                <a:spcPts val="100"/>
              </a:spcBef>
              <a:buNone/>
              <a:tabLst>
                <a:tab pos="241300" algn="l"/>
              </a:tabLst>
            </a:pPr>
            <a:endParaRPr lang="en-US" sz="2500" spc="-5" dirty="0">
              <a:solidFill>
                <a:srgbClr val="004071"/>
              </a:solidFill>
              <a:latin typeface="Arial"/>
              <a:cs typeface="Arial"/>
            </a:endParaRPr>
          </a:p>
          <a:p>
            <a:pPr marL="12700" indent="0" algn="ctr">
              <a:lnSpc>
                <a:spcPct val="100000"/>
              </a:lnSpc>
              <a:spcBef>
                <a:spcPts val="100"/>
              </a:spcBef>
              <a:buNone/>
              <a:tabLst>
                <a:tab pos="241300" algn="l"/>
              </a:tabLst>
            </a:pPr>
            <a:r>
              <a:rPr lang="en-US" sz="2500" spc="-5" dirty="0">
                <a:solidFill>
                  <a:srgbClr val="004071"/>
                </a:solidFill>
                <a:latin typeface="Arial"/>
                <a:cs typeface="Arial"/>
              </a:rPr>
              <a:t>Start planning now!</a:t>
            </a:r>
          </a:p>
          <a:p>
            <a:pPr marL="584183" lvl="1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endParaRPr lang="en-US" sz="2500" spc="-5" dirty="0">
              <a:solidFill>
                <a:srgbClr val="004071"/>
              </a:solidFill>
              <a:latin typeface="Arial"/>
              <a:cs typeface="Arial"/>
            </a:endParaRPr>
          </a:p>
        </p:txBody>
      </p:sp>
      <p:pic>
        <p:nvPicPr>
          <p:cNvPr id="16" name="Picture 15" descr="Navy members at a ceremony.">
            <a:extLst>
              <a:ext uri="{FF2B5EF4-FFF2-40B4-BE49-F238E27FC236}">
                <a16:creationId xmlns:a16="http://schemas.microsoft.com/office/drawing/2014/main" id="{F228D8DE-502B-8D2E-A539-CA8545969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501" y="4315311"/>
            <a:ext cx="2785639" cy="1981939"/>
          </a:xfrm>
          <a:prstGeom prst="rect">
            <a:avLst/>
          </a:prstGeom>
        </p:spPr>
      </p:pic>
      <p:pic>
        <p:nvPicPr>
          <p:cNvPr id="7" name="Picture 6" descr="Paper with hand icon indicating additional resource.">
            <a:extLst>
              <a:ext uri="{FF2B5EF4-FFF2-40B4-BE49-F238E27FC236}">
                <a16:creationId xmlns:a16="http://schemas.microsoft.com/office/drawing/2014/main" id="{E8B745E9-6819-6E6F-953D-D5450B6AA1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2F1B43-ABF2-0900-CB9D-97EACEC1B0A0}"/>
              </a:ext>
            </a:extLst>
          </p:cNvPr>
          <p:cNvSpPr txBox="1"/>
          <p:nvPr/>
        </p:nvSpPr>
        <p:spPr>
          <a:xfrm>
            <a:off x="808602" y="6414560"/>
            <a:ext cx="4650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Military Retirement </a:t>
            </a:r>
            <a:r>
              <a:rPr lang="en-US" sz="1200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Handout Available</a:t>
            </a:r>
          </a:p>
        </p:txBody>
      </p:sp>
    </p:spTree>
    <p:extLst>
      <p:ext uri="{BB962C8B-B14F-4D97-AF65-F5344CB8AC3E}">
        <p14:creationId xmlns:p14="http://schemas.microsoft.com/office/powerpoint/2010/main" val="3438906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8767DF4E-6AD2-B59C-29FF-FF556DB18FE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7129214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Military Retirement Overview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grpSp>
        <p:nvGrpSpPr>
          <p:cNvPr id="13" name="Group 12" descr="Military Retirement Overview table.">
            <a:extLst>
              <a:ext uri="{FF2B5EF4-FFF2-40B4-BE49-F238E27FC236}">
                <a16:creationId xmlns:a16="http://schemas.microsoft.com/office/drawing/2014/main" id="{AE3ABCA8-0351-4AD1-1B84-6407F11D08E8}"/>
              </a:ext>
            </a:extLst>
          </p:cNvPr>
          <p:cNvGrpSpPr/>
          <p:nvPr/>
        </p:nvGrpSpPr>
        <p:grpSpPr>
          <a:xfrm>
            <a:off x="1416843" y="1436790"/>
            <a:ext cx="7018440" cy="4907957"/>
            <a:chOff x="1914561" y="1436790"/>
            <a:chExt cx="7018440" cy="490795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EE4C8E7-FA6B-08C2-FC95-CAD1DB1D59D6}"/>
                </a:ext>
              </a:extLst>
            </p:cNvPr>
            <p:cNvSpPr/>
            <p:nvPr/>
          </p:nvSpPr>
          <p:spPr>
            <a:xfrm>
              <a:off x="1914561" y="4920222"/>
              <a:ext cx="7002603" cy="274319"/>
            </a:xfrm>
            <a:prstGeom prst="rect">
              <a:avLst/>
            </a:prstGeom>
            <a:solidFill>
              <a:srgbClr val="F4F6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416D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CDAE38E-327B-29DD-7E18-66B0BDA71F02}"/>
                </a:ext>
              </a:extLst>
            </p:cNvPr>
            <p:cNvSpPr/>
            <p:nvPr/>
          </p:nvSpPr>
          <p:spPr>
            <a:xfrm>
              <a:off x="1930397" y="5197328"/>
              <a:ext cx="7002603" cy="262062"/>
            </a:xfrm>
            <a:prstGeom prst="rect">
              <a:avLst/>
            </a:prstGeom>
            <a:solidFill>
              <a:srgbClr val="F4F6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416D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4F2D831-1BDD-9F90-111A-B42E3101EA37}"/>
                </a:ext>
              </a:extLst>
            </p:cNvPr>
            <p:cNvSpPr/>
            <p:nvPr/>
          </p:nvSpPr>
          <p:spPr>
            <a:xfrm>
              <a:off x="1930398" y="4302273"/>
              <a:ext cx="6986767" cy="298175"/>
            </a:xfrm>
            <a:prstGeom prst="rect">
              <a:avLst/>
            </a:prstGeom>
            <a:solidFill>
              <a:srgbClr val="E5E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416D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1F8C953-0996-8491-AD03-F0FD971EA3E2}"/>
                </a:ext>
              </a:extLst>
            </p:cNvPr>
            <p:cNvSpPr/>
            <p:nvPr/>
          </p:nvSpPr>
          <p:spPr>
            <a:xfrm>
              <a:off x="1930398" y="4576594"/>
              <a:ext cx="6986766" cy="265793"/>
            </a:xfrm>
            <a:prstGeom prst="rect">
              <a:avLst/>
            </a:prstGeom>
            <a:solidFill>
              <a:srgbClr val="E5E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416D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9463B42-4035-79BE-AF79-EBE9937B1212}"/>
                </a:ext>
              </a:extLst>
            </p:cNvPr>
            <p:cNvSpPr/>
            <p:nvPr/>
          </p:nvSpPr>
          <p:spPr>
            <a:xfrm>
              <a:off x="1914563" y="3965957"/>
              <a:ext cx="7002603" cy="267008"/>
            </a:xfrm>
            <a:prstGeom prst="rect">
              <a:avLst/>
            </a:prstGeom>
            <a:solidFill>
              <a:srgbClr val="F4F6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416D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AC24D6B-C1EF-CCC7-7B3A-04FD199F116D}"/>
                </a:ext>
              </a:extLst>
            </p:cNvPr>
            <p:cNvSpPr/>
            <p:nvPr/>
          </p:nvSpPr>
          <p:spPr>
            <a:xfrm>
              <a:off x="1930398" y="3622831"/>
              <a:ext cx="7002603" cy="290360"/>
            </a:xfrm>
            <a:prstGeom prst="rect">
              <a:avLst/>
            </a:prstGeom>
            <a:solidFill>
              <a:srgbClr val="E5E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416D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814647E-4A9E-D4A0-DCAF-22B2C039CF24}"/>
                </a:ext>
              </a:extLst>
            </p:cNvPr>
            <p:cNvSpPr/>
            <p:nvPr/>
          </p:nvSpPr>
          <p:spPr>
            <a:xfrm>
              <a:off x="1930399" y="3287460"/>
              <a:ext cx="6986768" cy="281156"/>
            </a:xfrm>
            <a:prstGeom prst="rect">
              <a:avLst/>
            </a:prstGeom>
            <a:solidFill>
              <a:srgbClr val="F4F6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416D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367E7DA-1CBB-0451-0CAE-01D20120BBE8}"/>
                </a:ext>
              </a:extLst>
            </p:cNvPr>
            <p:cNvSpPr/>
            <p:nvPr/>
          </p:nvSpPr>
          <p:spPr>
            <a:xfrm>
              <a:off x="1930398" y="2942885"/>
              <a:ext cx="6986771" cy="290360"/>
            </a:xfrm>
            <a:prstGeom prst="rect">
              <a:avLst/>
            </a:prstGeom>
            <a:solidFill>
              <a:srgbClr val="E5E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416D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A514FE-F145-0F26-5E5E-6E45D06382A1}"/>
                </a:ext>
              </a:extLst>
            </p:cNvPr>
            <p:cNvSpPr/>
            <p:nvPr/>
          </p:nvSpPr>
          <p:spPr>
            <a:xfrm>
              <a:off x="1930400" y="1436790"/>
              <a:ext cx="6986770" cy="371931"/>
            </a:xfrm>
            <a:prstGeom prst="rect">
              <a:avLst/>
            </a:prstGeom>
            <a:solidFill>
              <a:srgbClr val="004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416D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4CFF25C-48DE-66BC-3A72-DD41AA30B06D}"/>
                </a:ext>
              </a:extLst>
            </p:cNvPr>
            <p:cNvSpPr/>
            <p:nvPr/>
          </p:nvSpPr>
          <p:spPr>
            <a:xfrm>
              <a:off x="1930399" y="1918879"/>
              <a:ext cx="6986771" cy="913916"/>
            </a:xfrm>
            <a:prstGeom prst="rect">
              <a:avLst/>
            </a:prstGeom>
            <a:solidFill>
              <a:srgbClr val="F4F6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416D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7671DC1-6D3E-00D0-A880-6261BEF419FA}"/>
                </a:ext>
              </a:extLst>
            </p:cNvPr>
            <p:cNvSpPr/>
            <p:nvPr/>
          </p:nvSpPr>
          <p:spPr>
            <a:xfrm>
              <a:off x="1930397" y="5533030"/>
              <a:ext cx="7002603" cy="273720"/>
            </a:xfrm>
            <a:prstGeom prst="rect">
              <a:avLst/>
            </a:prstGeom>
            <a:solidFill>
              <a:srgbClr val="E5E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416D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2C1D99F-C264-5A0C-8E69-37974E2760FF}"/>
                </a:ext>
              </a:extLst>
            </p:cNvPr>
            <p:cNvSpPr/>
            <p:nvPr/>
          </p:nvSpPr>
          <p:spPr>
            <a:xfrm>
              <a:off x="1930397" y="5798823"/>
              <a:ext cx="7002603" cy="271604"/>
            </a:xfrm>
            <a:prstGeom prst="rect">
              <a:avLst/>
            </a:prstGeom>
            <a:solidFill>
              <a:srgbClr val="E5E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416D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E35B4BA-044F-23A5-CCD9-249B6D1DAB39}"/>
                </a:ext>
              </a:extLst>
            </p:cNvPr>
            <p:cNvSpPr/>
            <p:nvPr/>
          </p:nvSpPr>
          <p:spPr>
            <a:xfrm>
              <a:off x="1930397" y="6073143"/>
              <a:ext cx="7002603" cy="271604"/>
            </a:xfrm>
            <a:prstGeom prst="rect">
              <a:avLst/>
            </a:prstGeom>
            <a:solidFill>
              <a:srgbClr val="E5E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416D"/>
                </a:solidFill>
              </a:endParaRPr>
            </a:p>
          </p:txBody>
        </p:sp>
      </p:grp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21B22FAD-953A-3FBD-56A5-85861AE39D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366840"/>
              </p:ext>
            </p:extLst>
          </p:nvPr>
        </p:nvGraphicFramePr>
        <p:xfrm>
          <a:off x="1597782" y="1449316"/>
          <a:ext cx="6824003" cy="4962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3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77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56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2800" marR="92800" marT="46386" marB="46386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Legacy (High-3)</a:t>
                      </a:r>
                    </a:p>
                  </a:txBody>
                  <a:tcPr marL="92800" marR="92800" marT="46386" marB="46386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Blended Retirement System (BRS)</a:t>
                      </a:r>
                    </a:p>
                  </a:txBody>
                  <a:tcPr marL="92800" marR="92800" marT="46386" marB="46386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5493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 Formula</a:t>
                      </a:r>
                    </a:p>
                  </a:txBody>
                  <a:tcPr marL="92800" marR="92800" marT="46386" marB="4638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15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Years</a:t>
                      </a:r>
                      <a:r>
                        <a:rPr lang="en-US" sz="14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months of service </a:t>
                      </a:r>
                      <a:r>
                        <a:rPr lang="en-US" sz="14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US" sz="14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2.5%  </a:t>
                      </a:r>
                      <a:r>
                        <a:rPr lang="en-US" sz="14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US" sz="14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average of 36 highest months of base pay</a:t>
                      </a:r>
                      <a:endParaRPr lang="en-US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800" marR="92800" marT="46386" marB="4638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15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Years</a:t>
                      </a:r>
                      <a:r>
                        <a:rPr lang="en-US" sz="14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months </a:t>
                      </a:r>
                      <a:r>
                        <a:rPr lang="en-US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service</a:t>
                      </a:r>
                      <a:r>
                        <a:rPr lang="en-US" sz="14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US" sz="14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indent="0" algn="ctr" defTabSz="615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  </a:t>
                      </a:r>
                      <a:r>
                        <a:rPr lang="en-US" sz="14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US" sz="14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average of 36 </a:t>
                      </a:r>
                    </a:p>
                    <a:p>
                      <a:pPr marL="0" marR="0" indent="0" algn="ctr" defTabSz="615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highest months of base pay</a:t>
                      </a:r>
                      <a:endParaRPr lang="en-US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800" marR="92800" marT="46386" marB="4638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61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COLA</a:t>
                      </a:r>
                    </a:p>
                  </a:txBody>
                  <a:tcPr marL="92800" marR="92800" marT="46386" marB="4638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</a:t>
                      </a:r>
                    </a:p>
                  </a:txBody>
                  <a:tcPr marL="92800" marR="92800" marT="46386" marB="4638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</a:t>
                      </a:r>
                    </a:p>
                  </a:txBody>
                  <a:tcPr marL="92800" marR="92800" marT="46386" marB="4638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61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YOS</a:t>
                      </a:r>
                    </a:p>
                  </a:txBody>
                  <a:tcPr marL="92800" marR="92800" marT="46386" marB="4638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92800" marR="92800" marT="46386" marB="4638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</a:t>
                      </a:r>
                    </a:p>
                  </a:txBody>
                  <a:tcPr marL="92800" marR="92800" marT="46386" marB="4638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61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YOS</a:t>
                      </a:r>
                    </a:p>
                  </a:txBody>
                  <a:tcPr marL="92800" marR="92800" marT="46386" marB="4638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75%</a:t>
                      </a:r>
                    </a:p>
                  </a:txBody>
                  <a:tcPr marL="92800" marR="92800" marT="46386" marB="4638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60%</a:t>
                      </a:r>
                    </a:p>
                  </a:txBody>
                  <a:tcPr marL="92800" marR="92800" marT="46386" marB="4638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610">
                <a:tc>
                  <a:txBody>
                    <a:bodyPr/>
                    <a:lstStyle/>
                    <a:p>
                      <a:r>
                        <a:rPr lang="en-US" sz="1400" b="1" baseline="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YOS</a:t>
                      </a:r>
                      <a:endParaRPr lang="en-US" sz="1400" b="1" dirty="0">
                        <a:solidFill>
                          <a:srgbClr val="00407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800" marR="92800" marT="46386" marB="46386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2800" marR="92800" marT="46386" marB="46386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80%</a:t>
                      </a:r>
                    </a:p>
                  </a:txBody>
                  <a:tcPr marL="92800" marR="92800" marT="46386" marB="46386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3874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TSP</a:t>
                      </a:r>
                    </a:p>
                  </a:txBody>
                  <a:tcPr marL="92800" marR="92800" marT="46386" marB="46386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Yes, but without government contributions</a:t>
                      </a:r>
                    </a:p>
                  </a:txBody>
                  <a:tcPr marL="92800" marR="92800" marT="46386" marB="46386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Yes, with government </a:t>
                      </a:r>
                      <a:br>
                        <a:rPr lang="en-US" sz="1400" b="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b="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contributions</a:t>
                      </a:r>
                    </a:p>
                  </a:txBody>
                  <a:tcPr marL="92800" marR="92800" marT="46386" marB="46386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96862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Continuation Pay</a:t>
                      </a:r>
                    </a:p>
                  </a:txBody>
                  <a:tcPr marL="92800" marR="92800" marT="46386" marB="46386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92800" marR="92800" marT="46386" marB="46386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Yes, between 8-12 YOS with service obligation</a:t>
                      </a:r>
                    </a:p>
                  </a:txBody>
                  <a:tcPr marL="92800" marR="92800" marT="46386" marB="46386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25236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Lump-Sum Option at Retirement</a:t>
                      </a:r>
                    </a:p>
                  </a:txBody>
                  <a:tcPr marL="92800" marR="92800" marT="46386" marB="46386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92800" marR="92800" marT="46386" marB="46386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(25% or 50% with reduced annuity until age</a:t>
                      </a:r>
                      <a:r>
                        <a:rPr lang="en-US" sz="1400" b="0" baseline="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67)</a:t>
                      </a:r>
                      <a:r>
                        <a:rPr lang="en-US" sz="1400" b="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2800" marR="92800" marT="46386" marB="46386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1" name="Picture 10" descr="Paper with hand icon indicating additional resource.">
            <a:extLst>
              <a:ext uri="{FF2B5EF4-FFF2-40B4-BE49-F238E27FC236}">
                <a16:creationId xmlns:a16="http://schemas.microsoft.com/office/drawing/2014/main" id="{56A8D312-5530-F27E-1E7C-9CC050FB834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57AB99-8B23-B5BD-FBF5-9CD0B2892E10}"/>
              </a:ext>
            </a:extLst>
          </p:cNvPr>
          <p:cNvSpPr txBox="1"/>
          <p:nvPr/>
        </p:nvSpPr>
        <p:spPr>
          <a:xfrm>
            <a:off x="808602" y="6414560"/>
            <a:ext cx="4650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Military Retirement </a:t>
            </a:r>
            <a:r>
              <a:rPr lang="en-US" sz="1200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Handout Available</a:t>
            </a:r>
          </a:p>
        </p:txBody>
      </p:sp>
    </p:spTree>
    <p:extLst>
      <p:ext uri="{BB962C8B-B14F-4D97-AF65-F5344CB8AC3E}">
        <p14:creationId xmlns:p14="http://schemas.microsoft.com/office/powerpoint/2010/main" val="4168543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11306D-2C73-C55F-40B4-81F53FFB68D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-23640"/>
            <a:ext cx="6799039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BRS Thrift Savings Plan Contributions</a:t>
            </a:r>
          </a:p>
        </p:txBody>
      </p:sp>
      <p:grpSp>
        <p:nvGrpSpPr>
          <p:cNvPr id="16" name="Group 15" descr="BRS Thrift Savings Plan Contributions table.">
            <a:extLst>
              <a:ext uri="{FF2B5EF4-FFF2-40B4-BE49-F238E27FC236}">
                <a16:creationId xmlns:a16="http://schemas.microsoft.com/office/drawing/2014/main" id="{543CAAF0-DD80-0BBA-91AB-B26B81CD01BA}"/>
              </a:ext>
            </a:extLst>
          </p:cNvPr>
          <p:cNvGrpSpPr/>
          <p:nvPr/>
        </p:nvGrpSpPr>
        <p:grpSpPr>
          <a:xfrm>
            <a:off x="327545" y="2203010"/>
            <a:ext cx="8589626" cy="3360257"/>
            <a:chOff x="327545" y="2203010"/>
            <a:chExt cx="8589626" cy="336025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9605E38-D627-20EA-F272-7C14C2EBF948}"/>
                </a:ext>
              </a:extLst>
            </p:cNvPr>
            <p:cNvSpPr/>
            <p:nvPr/>
          </p:nvSpPr>
          <p:spPr>
            <a:xfrm>
              <a:off x="327545" y="3711641"/>
              <a:ext cx="8589625" cy="364676"/>
            </a:xfrm>
            <a:prstGeom prst="rect">
              <a:avLst/>
            </a:prstGeom>
            <a:solidFill>
              <a:srgbClr val="F4F5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416D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9505A00-F669-B469-7D44-0D32752EB080}"/>
                </a:ext>
              </a:extLst>
            </p:cNvPr>
            <p:cNvSpPr/>
            <p:nvPr/>
          </p:nvSpPr>
          <p:spPr>
            <a:xfrm>
              <a:off x="327545" y="3353228"/>
              <a:ext cx="8589625" cy="364676"/>
            </a:xfrm>
            <a:prstGeom prst="rect">
              <a:avLst/>
            </a:prstGeom>
            <a:solidFill>
              <a:srgbClr val="E5E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416D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265A6E2-0EB3-D97E-0304-53873F9FAC83}"/>
                </a:ext>
              </a:extLst>
            </p:cNvPr>
            <p:cNvSpPr/>
            <p:nvPr/>
          </p:nvSpPr>
          <p:spPr>
            <a:xfrm>
              <a:off x="327545" y="4428467"/>
              <a:ext cx="8589625" cy="364676"/>
            </a:xfrm>
            <a:prstGeom prst="rect">
              <a:avLst/>
            </a:prstGeom>
            <a:solidFill>
              <a:srgbClr val="F4F5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416D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F49039D-EC54-9C4B-6A10-971E38652152}"/>
                </a:ext>
              </a:extLst>
            </p:cNvPr>
            <p:cNvSpPr/>
            <p:nvPr/>
          </p:nvSpPr>
          <p:spPr>
            <a:xfrm>
              <a:off x="327545" y="4070054"/>
              <a:ext cx="8589625" cy="364676"/>
            </a:xfrm>
            <a:prstGeom prst="rect">
              <a:avLst/>
            </a:prstGeom>
            <a:solidFill>
              <a:srgbClr val="E5E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416D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ACD918C-E13F-6837-5F90-D1997225A9C8}"/>
                </a:ext>
              </a:extLst>
            </p:cNvPr>
            <p:cNvSpPr/>
            <p:nvPr/>
          </p:nvSpPr>
          <p:spPr>
            <a:xfrm>
              <a:off x="327545" y="5156007"/>
              <a:ext cx="8589625" cy="407260"/>
            </a:xfrm>
            <a:prstGeom prst="rect">
              <a:avLst/>
            </a:prstGeom>
            <a:solidFill>
              <a:srgbClr val="F4F5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416D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B2C4B6E-639A-81A1-B6FD-AD1D61DCB27B}"/>
                </a:ext>
              </a:extLst>
            </p:cNvPr>
            <p:cNvSpPr/>
            <p:nvPr/>
          </p:nvSpPr>
          <p:spPr>
            <a:xfrm>
              <a:off x="327545" y="4786880"/>
              <a:ext cx="8589625" cy="375390"/>
            </a:xfrm>
            <a:prstGeom prst="rect">
              <a:avLst/>
            </a:prstGeom>
            <a:solidFill>
              <a:srgbClr val="E5E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416D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10BA9E6-8205-24EA-0F95-B257EC5BFC10}"/>
                </a:ext>
              </a:extLst>
            </p:cNvPr>
            <p:cNvSpPr/>
            <p:nvPr/>
          </p:nvSpPr>
          <p:spPr>
            <a:xfrm>
              <a:off x="327546" y="3205793"/>
              <a:ext cx="8589625" cy="147435"/>
            </a:xfrm>
            <a:prstGeom prst="rect">
              <a:avLst/>
            </a:prstGeom>
            <a:solidFill>
              <a:srgbClr val="B7C2D6"/>
            </a:solidFill>
            <a:ln>
              <a:solidFill>
                <a:srgbClr val="B7C2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416D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E075A6B-8396-A0BA-7F7F-E478C5CDC181}"/>
                </a:ext>
              </a:extLst>
            </p:cNvPr>
            <p:cNvSpPr/>
            <p:nvPr/>
          </p:nvSpPr>
          <p:spPr>
            <a:xfrm>
              <a:off x="327546" y="2203010"/>
              <a:ext cx="8589625" cy="932451"/>
            </a:xfrm>
            <a:prstGeom prst="rect">
              <a:avLst/>
            </a:prstGeom>
            <a:solidFill>
              <a:srgbClr val="004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416D"/>
                </a:solidFill>
              </a:endParaRPr>
            </a:p>
          </p:txBody>
        </p:sp>
      </p:grp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B8B09C4-4C2A-FD19-2983-544C35DACD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290858"/>
              </p:ext>
            </p:extLst>
          </p:nvPr>
        </p:nvGraphicFramePr>
        <p:xfrm>
          <a:off x="403654" y="2210099"/>
          <a:ext cx="8412800" cy="3346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7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2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3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90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3962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 Contribute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Service </a:t>
                      </a:r>
                      <a:b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 Contribution* </a:t>
                      </a:r>
                    </a:p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(after 60 days)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Service Matching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Contribution*</a:t>
                      </a:r>
                    </a:p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(after</a:t>
                      </a:r>
                      <a:r>
                        <a:rPr lang="en-US" sz="15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24 months of service)</a:t>
                      </a:r>
                      <a:endParaRPr lang="en-US" sz="15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4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800" dirty="0">
                        <a:solidFill>
                          <a:srgbClr val="00416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n-US" sz="1800" b="1" dirty="0">
                        <a:solidFill>
                          <a:srgbClr val="00416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416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  <a:endParaRPr lang="en-US" sz="1800" b="1" dirty="0">
                        <a:solidFill>
                          <a:srgbClr val="00416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416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n-US" sz="1800" b="1" dirty="0">
                        <a:solidFill>
                          <a:srgbClr val="00416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416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  <a:endParaRPr lang="en-US" sz="1800" b="1" dirty="0">
                        <a:solidFill>
                          <a:srgbClr val="00416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6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  <a:endParaRPr lang="en-US" sz="1800" b="1" dirty="0">
                        <a:solidFill>
                          <a:srgbClr val="00416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  <a:endParaRPr lang="en-US" sz="1800" b="1" dirty="0">
                        <a:solidFill>
                          <a:srgbClr val="00416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  <a:endParaRPr lang="en-US" sz="1800" b="1" dirty="0">
                        <a:solidFill>
                          <a:srgbClr val="00416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  <a:endParaRPr lang="en-US" sz="1800" b="1" dirty="0">
                        <a:solidFill>
                          <a:srgbClr val="00416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6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  <a:endParaRPr lang="en-US" sz="1800" b="1" dirty="0">
                        <a:solidFill>
                          <a:srgbClr val="00416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  <a:endParaRPr lang="en-US" sz="1800" b="1" dirty="0">
                        <a:solidFill>
                          <a:srgbClr val="00416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  <a:endParaRPr lang="en-US" sz="1800" b="1" dirty="0">
                        <a:solidFill>
                          <a:srgbClr val="00416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  <a:endParaRPr lang="en-US" sz="1800" b="1" dirty="0">
                        <a:solidFill>
                          <a:srgbClr val="00416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2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  <a:endParaRPr lang="en-US" sz="1800" b="1" dirty="0">
                        <a:solidFill>
                          <a:srgbClr val="00416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  <a:endParaRPr lang="en-US" sz="1800" b="1" dirty="0">
                        <a:solidFill>
                          <a:srgbClr val="00416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  <a:endParaRPr lang="en-US" sz="1800" b="1" dirty="0">
                        <a:solidFill>
                          <a:srgbClr val="00416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7%</a:t>
                      </a:r>
                      <a:endParaRPr lang="en-US" sz="1800" b="1" dirty="0">
                        <a:solidFill>
                          <a:srgbClr val="00416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3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  <a:endParaRPr lang="en-US" sz="1800" b="1" dirty="0">
                        <a:solidFill>
                          <a:srgbClr val="00416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  <a:endParaRPr lang="en-US" sz="1800" b="1" dirty="0">
                        <a:solidFill>
                          <a:srgbClr val="00416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3.5%</a:t>
                      </a:r>
                      <a:endParaRPr lang="en-US" sz="1800" b="1" dirty="0">
                        <a:solidFill>
                          <a:srgbClr val="00416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8.5%</a:t>
                      </a:r>
                      <a:endParaRPr lang="en-US" sz="1800" b="1" dirty="0">
                        <a:solidFill>
                          <a:srgbClr val="00416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2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  <a:endParaRPr lang="en-US" sz="1800" b="1" dirty="0">
                        <a:solidFill>
                          <a:srgbClr val="00416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  <a:endParaRPr lang="en-US" sz="1800" b="1" dirty="0">
                        <a:solidFill>
                          <a:srgbClr val="00416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  <a:endParaRPr lang="en-US" sz="1800" b="1" dirty="0">
                        <a:solidFill>
                          <a:srgbClr val="00416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5D5F9371-90AF-1302-9E19-3EC115581135}"/>
              </a:ext>
            </a:extLst>
          </p:cNvPr>
          <p:cNvSpPr txBox="1"/>
          <p:nvPr/>
        </p:nvSpPr>
        <p:spPr>
          <a:xfrm>
            <a:off x="277187" y="5745592"/>
            <a:ext cx="8589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 and matching contributions are made to your Traditional TSP account</a:t>
            </a:r>
            <a:endParaRPr lang="en-US" dirty="0"/>
          </a:p>
        </p:txBody>
      </p:sp>
      <p:pic>
        <p:nvPicPr>
          <p:cNvPr id="6" name="Picture 5" descr="Paper with hand icon indicating additional resource.">
            <a:extLst>
              <a:ext uri="{FF2B5EF4-FFF2-40B4-BE49-F238E27FC236}">
                <a16:creationId xmlns:a16="http://schemas.microsoft.com/office/drawing/2014/main" id="{6DB707B0-57D6-A160-BB4B-B9216F68CAC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7EA0A11-667D-AADE-2A8C-24483AFD39A6}"/>
              </a:ext>
            </a:extLst>
          </p:cNvPr>
          <p:cNvSpPr txBox="1"/>
          <p:nvPr/>
        </p:nvSpPr>
        <p:spPr>
          <a:xfrm>
            <a:off x="808602" y="6414560"/>
            <a:ext cx="4650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Military Retirement </a:t>
            </a:r>
            <a:r>
              <a:rPr lang="en-US" sz="1200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Handout Available</a:t>
            </a:r>
          </a:p>
        </p:txBody>
      </p:sp>
    </p:spTree>
    <p:extLst>
      <p:ext uri="{BB962C8B-B14F-4D97-AF65-F5344CB8AC3E}">
        <p14:creationId xmlns:p14="http://schemas.microsoft.com/office/powerpoint/2010/main" val="1372447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54BBBF76-529B-01BC-520F-1F5C1B976CB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7129214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Understand…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40E151-EA44-F525-556B-A78FDAE8E6A2}"/>
              </a:ext>
            </a:extLst>
          </p:cNvPr>
          <p:cNvSpPr/>
          <p:nvPr/>
        </p:nvSpPr>
        <p:spPr>
          <a:xfrm>
            <a:off x="1381894" y="1528986"/>
            <a:ext cx="6774249" cy="471133"/>
          </a:xfrm>
          <a:prstGeom prst="rect">
            <a:avLst/>
          </a:prstGeom>
          <a:solidFill>
            <a:srgbClr val="004071"/>
          </a:solidFill>
          <a:ln>
            <a:noFill/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5573" tIns="31703" rIns="265573" bIns="31703" numCol="1" spcCol="1270" anchor="ctr" anchorCtr="0">
            <a:noAutofit/>
          </a:bodyPr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importance of retirement planning</a:t>
            </a: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61086AEB-DF8D-A1D6-E180-2F5546F4FF53}"/>
              </a:ext>
            </a:extLst>
          </p:cNvPr>
          <p:cNvSpPr/>
          <p:nvPr/>
        </p:nvSpPr>
        <p:spPr>
          <a:xfrm>
            <a:off x="995422" y="1793738"/>
            <a:ext cx="7635110" cy="1953945"/>
          </a:xfrm>
          <a:custGeom>
            <a:avLst/>
            <a:gdLst>
              <a:gd name="connsiteX0" fmla="*/ 0 w 8839199"/>
              <a:gd name="connsiteY0" fmla="*/ 0 h 2841300"/>
              <a:gd name="connsiteX1" fmla="*/ 8839199 w 8839199"/>
              <a:gd name="connsiteY1" fmla="*/ 0 h 2841300"/>
              <a:gd name="connsiteX2" fmla="*/ 8839199 w 8839199"/>
              <a:gd name="connsiteY2" fmla="*/ 2841300 h 2841300"/>
              <a:gd name="connsiteX3" fmla="*/ 0 w 8839199"/>
              <a:gd name="connsiteY3" fmla="*/ 2841300 h 2841300"/>
              <a:gd name="connsiteX4" fmla="*/ 0 w 8839199"/>
              <a:gd name="connsiteY4" fmla="*/ 0 h 28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9199" h="2841300">
                <a:moveTo>
                  <a:pt x="0" y="0"/>
                </a:moveTo>
                <a:lnTo>
                  <a:pt x="8839199" y="0"/>
                </a:lnTo>
                <a:lnTo>
                  <a:pt x="8839199" y="2841300"/>
                </a:lnTo>
                <a:lnTo>
                  <a:pt x="0" y="28413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0" tIns="365760" rIns="686020" bIns="91440" numCol="1" spcCol="1270" anchor="t" anchorCtr="0">
            <a:noAutofit/>
          </a:bodyPr>
          <a:lstStyle/>
          <a:p>
            <a:pPr marL="285750" lvl="1" indent="-285750" algn="l" defTabSz="1066800" rtl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 kern="1200" dirty="0">
                <a:solidFill>
                  <a:srgbClr val="00416D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Never too early (or late) to start</a:t>
            </a:r>
          </a:p>
          <a:p>
            <a:pPr marL="285750" lvl="1" indent="-285750" algn="l" defTabSz="1066800" rtl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 kern="1200" dirty="0">
                <a:solidFill>
                  <a:srgbClr val="00416D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The sooner you start the less you may have to save </a:t>
            </a:r>
          </a:p>
          <a:p>
            <a:pPr marL="285750" lvl="1" indent="-285750" algn="l" defTabSz="1066800" rtl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 kern="1200" dirty="0">
                <a:solidFill>
                  <a:srgbClr val="00416D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Gives more time to accumulate wealth</a:t>
            </a:r>
          </a:p>
          <a:p>
            <a:pPr marL="285750" lvl="1" indent="-285750" algn="l" defTabSz="1066800" rtl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416D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Review periodically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CD9F14-3DA6-EDC7-39EF-4C40D4B6AE1D}"/>
              </a:ext>
            </a:extLst>
          </p:cNvPr>
          <p:cNvSpPr/>
          <p:nvPr/>
        </p:nvSpPr>
        <p:spPr>
          <a:xfrm>
            <a:off x="1381896" y="3753837"/>
            <a:ext cx="6774248" cy="471133"/>
          </a:xfrm>
          <a:prstGeom prst="rect">
            <a:avLst/>
          </a:prstGeom>
          <a:solidFill>
            <a:srgbClr val="004071"/>
          </a:solidFill>
          <a:ln>
            <a:noFill/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5573" tIns="31703" rIns="265573" bIns="31703" numCol="1" spcCol="1270" anchor="ctr" anchorCtr="0">
            <a:noAutofit/>
          </a:bodyPr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TSP and withdrawal options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D47C655-4962-B03C-9973-6B664282506F}"/>
              </a:ext>
            </a:extLst>
          </p:cNvPr>
          <p:cNvSpPr/>
          <p:nvPr/>
        </p:nvSpPr>
        <p:spPr>
          <a:xfrm>
            <a:off x="995422" y="3908718"/>
            <a:ext cx="8148578" cy="2395960"/>
          </a:xfrm>
          <a:custGeom>
            <a:avLst/>
            <a:gdLst>
              <a:gd name="connsiteX0" fmla="*/ 0 w 8839199"/>
              <a:gd name="connsiteY0" fmla="*/ 0 h 1697850"/>
              <a:gd name="connsiteX1" fmla="*/ 8839199 w 8839199"/>
              <a:gd name="connsiteY1" fmla="*/ 0 h 1697850"/>
              <a:gd name="connsiteX2" fmla="*/ 8839199 w 8839199"/>
              <a:gd name="connsiteY2" fmla="*/ 1697850 h 1697850"/>
              <a:gd name="connsiteX3" fmla="*/ 0 w 8839199"/>
              <a:gd name="connsiteY3" fmla="*/ 1697850 h 1697850"/>
              <a:gd name="connsiteX4" fmla="*/ 0 w 8839199"/>
              <a:gd name="connsiteY4" fmla="*/ 0 h 169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9199" h="1697850">
                <a:moveTo>
                  <a:pt x="0" y="0"/>
                </a:moveTo>
                <a:lnTo>
                  <a:pt x="8839199" y="0"/>
                </a:lnTo>
                <a:lnTo>
                  <a:pt x="8839199" y="1697850"/>
                </a:lnTo>
                <a:lnTo>
                  <a:pt x="0" y="169785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0" tIns="458216" rIns="686020" bIns="170688" numCol="2" spcCol="1270" anchor="t" anchorCtr="0">
            <a:noAutofit/>
          </a:bodyPr>
          <a:lstStyle/>
          <a:p>
            <a:pPr marL="342900" lvl="1" indent="-342900" algn="l" defTabSz="1066800" rtl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416D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Review fund options annually</a:t>
            </a:r>
          </a:p>
          <a:p>
            <a:pPr marL="342900" lvl="1" indent="-342900" algn="l" defTabSz="1066800" rtl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416D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Leave in TSP</a:t>
            </a:r>
          </a:p>
          <a:p>
            <a:pPr marL="342900" lvl="1" indent="-342900" algn="l" defTabSz="1066800" rtl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416D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Transfer into an IRA or employer retirement plan</a:t>
            </a:r>
          </a:p>
          <a:p>
            <a:pPr marL="342900" lvl="1" indent="-342900" algn="l" defTabSz="1066800" rtl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416D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marL="0" lvl="1" algn="l" defTabSz="1066800" rtl="0">
              <a:lnSpc>
                <a:spcPts val="28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rgbClr val="00416D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marL="342900" lvl="1" indent="-342900" algn="l" defTabSz="1066800" rtl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416D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Withdrawing early has penalties and could have </a:t>
            </a:r>
            <a:br>
              <a:rPr lang="en-US" sz="2000" dirty="0">
                <a:solidFill>
                  <a:srgbClr val="00416D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00416D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tax implications</a:t>
            </a:r>
          </a:p>
          <a:p>
            <a:pPr marL="342900" lvl="1" indent="-342900" defTabSz="10668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416D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Withdrawal when eligible </a:t>
            </a:r>
            <a:br>
              <a:rPr lang="en-US" sz="2000" dirty="0">
                <a:solidFill>
                  <a:srgbClr val="00416D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00416D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at age </a:t>
            </a:r>
            <a:r>
              <a:rPr lang="en-US" sz="2000" dirty="0">
                <a:solidFill>
                  <a:srgbClr val="00407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59</a:t>
            </a:r>
            <a:r>
              <a:rPr lang="en-US" sz="2000" dirty="0">
                <a:solidFill>
                  <a:srgbClr val="004071"/>
                </a:solidFill>
              </a:rPr>
              <a:t>½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00416D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without penalty </a:t>
            </a:r>
          </a:p>
          <a:p>
            <a:pPr marL="228600" lvl="1" indent="-228600" algn="l" defTabSz="1066800" rtl="0">
              <a:lnSpc>
                <a:spcPts val="2800"/>
              </a:lnSpc>
              <a:spcBef>
                <a:spcPct val="0"/>
              </a:spcBef>
              <a:spcAft>
                <a:spcPts val="600"/>
              </a:spcAft>
              <a:buChar char="••"/>
            </a:pPr>
            <a:endParaRPr lang="en-US" sz="2000" b="0" i="0" kern="1200" dirty="0">
              <a:solidFill>
                <a:srgbClr val="00416D"/>
              </a:solidFill>
              <a:latin typeface="+mn-lt"/>
              <a:ea typeface="Tahoma" pitchFamily="34" charset="0"/>
              <a:cs typeface="Franklin Gothic Medium"/>
            </a:endParaRPr>
          </a:p>
        </p:txBody>
      </p:sp>
      <p:pic>
        <p:nvPicPr>
          <p:cNvPr id="9" name="Picture 8" descr="Paper with hand icon indicating additional resource.">
            <a:extLst>
              <a:ext uri="{FF2B5EF4-FFF2-40B4-BE49-F238E27FC236}">
                <a16:creationId xmlns:a16="http://schemas.microsoft.com/office/drawing/2014/main" id="{4CA89AD0-493A-B20B-FB2B-6B8B668D26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A9BBF1B-6768-54DA-5893-68461C263684}"/>
              </a:ext>
            </a:extLst>
          </p:cNvPr>
          <p:cNvSpPr txBox="1"/>
          <p:nvPr/>
        </p:nvSpPr>
        <p:spPr>
          <a:xfrm>
            <a:off x="808602" y="6414560"/>
            <a:ext cx="4650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Thrift Savings Plan </a:t>
            </a:r>
            <a:r>
              <a:rPr lang="en-US" sz="1200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Handout Available</a:t>
            </a:r>
          </a:p>
        </p:txBody>
      </p:sp>
    </p:spTree>
    <p:extLst>
      <p:ext uri="{BB962C8B-B14F-4D97-AF65-F5344CB8AC3E}">
        <p14:creationId xmlns:p14="http://schemas.microsoft.com/office/powerpoint/2010/main" val="1759983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7D872-9273-675C-F960-C4A35FCB00C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26781" y="2810740"/>
            <a:ext cx="7517219" cy="6182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Compensation, Benefits, </a:t>
            </a:r>
          </a:p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and Entitlements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98197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B87DB151-D719-9596-22C2-49B05FEB0F0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7129214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Career Investment Programs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D403EC5-FDA8-CD71-9AC2-57239690E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42" y="1577642"/>
            <a:ext cx="7565708" cy="2859604"/>
          </a:xfrm>
        </p:spPr>
        <p:txBody>
          <a:bodyPr>
            <a:normAutofit/>
          </a:bodyPr>
          <a:lstStyle/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latin typeface="Arial"/>
                <a:cs typeface="Arial"/>
              </a:rPr>
              <a:t>United States Military Apprenticeship Program (USMAP)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latin typeface="Arial"/>
                <a:cs typeface="Arial"/>
              </a:rPr>
              <a:t>Credentialing Opportunities On-Line Program (COOL)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latin typeface="Arial"/>
                <a:cs typeface="Arial"/>
              </a:rPr>
              <a:t>Military Tuition Assistance Program</a:t>
            </a:r>
            <a:endParaRPr lang="en-US" dirty="0">
              <a:latin typeface="Arial"/>
              <a:cs typeface="Arial"/>
            </a:endParaRPr>
          </a:p>
          <a:p>
            <a:pPr marL="12700" indent="0">
              <a:lnSpc>
                <a:spcPct val="150000"/>
              </a:lnSpc>
              <a:spcBef>
                <a:spcPts val="1000"/>
              </a:spcBef>
              <a:buNone/>
              <a:tabLst>
                <a:tab pos="240665" algn="l"/>
                <a:tab pos="241300" algn="l"/>
              </a:tabLst>
            </a:pPr>
            <a:r>
              <a:rPr lang="en-US" sz="2000" b="0" i="1" dirty="0">
                <a:latin typeface="Arial"/>
                <a:cs typeface="Arial"/>
              </a:rPr>
              <a:t>   https://</a:t>
            </a:r>
            <a:r>
              <a:rPr lang="en-US" sz="2000" b="0" i="1" dirty="0" err="1">
                <a:latin typeface="Arial"/>
                <a:cs typeface="Arial"/>
              </a:rPr>
              <a:t>dodcareerready.usalearning.gov</a:t>
            </a:r>
            <a:r>
              <a:rPr lang="en-US" sz="2000" b="0" i="1" dirty="0">
                <a:latin typeface="Arial"/>
                <a:cs typeface="Arial"/>
              </a:rPr>
              <a:t>/</a:t>
            </a:r>
            <a:r>
              <a:rPr lang="en-US" sz="2000" b="0" i="1" dirty="0" err="1">
                <a:latin typeface="Arial"/>
                <a:cs typeface="Arial"/>
              </a:rPr>
              <a:t>service_members</a:t>
            </a:r>
            <a:endParaRPr lang="en-US" sz="2500" dirty="0">
              <a:latin typeface="Arial"/>
              <a:cs typeface="Arial"/>
            </a:endParaRPr>
          </a:p>
        </p:txBody>
      </p:sp>
      <p:pic>
        <p:nvPicPr>
          <p:cNvPr id="3" name="Picture 2" descr="Image of military member writing.">
            <a:extLst>
              <a:ext uri="{FF2B5EF4-FFF2-40B4-BE49-F238E27FC236}">
                <a16:creationId xmlns:a16="http://schemas.microsoft.com/office/drawing/2014/main" id="{1AB438C6-5EC5-B5E3-83E8-4B77F7152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956" y="4437245"/>
            <a:ext cx="1876687" cy="1867161"/>
          </a:xfrm>
          <a:prstGeom prst="rect">
            <a:avLst/>
          </a:prstGeom>
        </p:spPr>
      </p:pic>
      <p:pic>
        <p:nvPicPr>
          <p:cNvPr id="11" name="Picture 10" descr="Paper with hand icon indicating additional resource.">
            <a:extLst>
              <a:ext uri="{FF2B5EF4-FFF2-40B4-BE49-F238E27FC236}">
                <a16:creationId xmlns:a16="http://schemas.microsoft.com/office/drawing/2014/main" id="{73FC95B9-3171-F20D-7480-224164FCA37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1E6AF8-5E08-8DB1-1AD2-C53B2D3C6185}"/>
              </a:ext>
            </a:extLst>
          </p:cNvPr>
          <p:cNvSpPr txBox="1"/>
          <p:nvPr/>
        </p:nvSpPr>
        <p:spPr>
          <a:xfrm>
            <a:off x="808602" y="6414560"/>
            <a:ext cx="4650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Leadership Training Counselee Checklist Available</a:t>
            </a:r>
          </a:p>
        </p:txBody>
      </p:sp>
    </p:spTree>
    <p:extLst>
      <p:ext uri="{BB962C8B-B14F-4D97-AF65-F5344CB8AC3E}">
        <p14:creationId xmlns:p14="http://schemas.microsoft.com/office/powerpoint/2010/main" val="4148684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405D070B-1895-950E-733C-0A99B952F8F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Agenda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54DD1DE8-2140-B837-475C-CF083609D0FC}"/>
              </a:ext>
            </a:extLst>
          </p:cNvPr>
          <p:cNvSpPr txBox="1">
            <a:spLocks/>
          </p:cNvSpPr>
          <p:nvPr/>
        </p:nvSpPr>
        <p:spPr>
          <a:xfrm>
            <a:off x="1094642" y="1577641"/>
            <a:ext cx="6805191" cy="410872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7744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r>
              <a:rPr lang="en-US" sz="2500" spc="-5" dirty="0">
                <a:solidFill>
                  <a:srgbClr val="004071"/>
                </a:solidFill>
                <a:latin typeface="Arial"/>
                <a:cs typeface="Arial"/>
              </a:rPr>
              <a:t>Basic Finance</a:t>
            </a:r>
          </a:p>
          <a:p>
            <a:pPr marL="237744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r>
              <a:rPr lang="en-US" sz="2500" spc="-5" dirty="0">
                <a:solidFill>
                  <a:srgbClr val="004071"/>
                </a:solidFill>
                <a:latin typeface="Arial"/>
                <a:cs typeface="Arial"/>
              </a:rPr>
              <a:t>Consumer Protections</a:t>
            </a:r>
          </a:p>
          <a:p>
            <a:pPr marL="237744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r>
              <a:rPr lang="en-US" sz="2500" spc="-5" dirty="0">
                <a:solidFill>
                  <a:srgbClr val="004071"/>
                </a:solidFill>
                <a:latin typeface="Arial"/>
                <a:cs typeface="Arial"/>
              </a:rPr>
              <a:t>Planning for the Future</a:t>
            </a:r>
          </a:p>
          <a:p>
            <a:pPr marL="237744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r>
              <a:rPr lang="en-US" sz="2500" spc="-5" dirty="0">
                <a:solidFill>
                  <a:srgbClr val="004071"/>
                </a:solidFill>
                <a:latin typeface="Arial"/>
                <a:cs typeface="Arial"/>
              </a:rPr>
              <a:t>Compensation, Benefits, and Entitlements</a:t>
            </a:r>
          </a:p>
          <a:p>
            <a:pPr marL="355600" indent="-342900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endParaRPr lang="en-US" sz="2500" spc="-5" dirty="0">
              <a:solidFill>
                <a:srgbClr val="004071"/>
              </a:solidFill>
              <a:latin typeface="Arial"/>
              <a:cs typeface="Arial"/>
            </a:endParaRPr>
          </a:p>
        </p:txBody>
      </p:sp>
      <p:pic>
        <p:nvPicPr>
          <p:cNvPr id="10" name="Picture 9" descr="Paper with hand icon indicating additional resource.">
            <a:extLst>
              <a:ext uri="{FF2B5EF4-FFF2-40B4-BE49-F238E27FC236}">
                <a16:creationId xmlns:a16="http://schemas.microsoft.com/office/drawing/2014/main" id="{7FEE3D19-F148-3EF4-3C4C-88DEE9C630B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F0A901-CC7F-5122-D5B6-ACBD71C40652}"/>
              </a:ext>
            </a:extLst>
          </p:cNvPr>
          <p:cNvSpPr txBox="1"/>
          <p:nvPr/>
        </p:nvSpPr>
        <p:spPr>
          <a:xfrm>
            <a:off x="808602" y="6414560"/>
            <a:ext cx="3763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Leadership Training Counselee </a:t>
            </a:r>
            <a:r>
              <a:rPr lang="en-US" sz="1200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Checklist Available</a:t>
            </a:r>
          </a:p>
        </p:txBody>
      </p:sp>
    </p:spTree>
    <p:extLst>
      <p:ext uri="{BB962C8B-B14F-4D97-AF65-F5344CB8AC3E}">
        <p14:creationId xmlns:p14="http://schemas.microsoft.com/office/powerpoint/2010/main" val="3501892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DC0D6D1-3644-A92A-A702-EF296FBD891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49506" y="3119870"/>
            <a:ext cx="7494494" cy="6182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Summary and Resources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77738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F1F840FD-CD01-FA82-6881-2C23E99973E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7129214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Summary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D4C74A64-D9EB-D29E-8009-D6ADE49D9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42" y="1577641"/>
            <a:ext cx="7776403" cy="47338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700"/>
              </a:spcBef>
              <a:buNone/>
              <a:tabLst>
                <a:tab pos="241300" algn="l"/>
              </a:tabLst>
            </a:pPr>
            <a:r>
              <a:rPr lang="en-US" dirty="0"/>
              <a:t>Congratulations on reaching this important milestone! </a:t>
            </a:r>
          </a:p>
          <a:p>
            <a:pPr marL="0" indent="0">
              <a:lnSpc>
                <a:spcPct val="100000"/>
              </a:lnSpc>
              <a:spcBef>
                <a:spcPts val="700"/>
              </a:spcBef>
              <a:buNone/>
              <a:tabLst>
                <a:tab pos="241300" algn="l"/>
              </a:tabLst>
            </a:pPr>
            <a:r>
              <a:rPr lang="en-US" b="0" dirty="0"/>
              <a:t>You are taking on a leadership role in the military and the responsibility for ensuring individual financial readiness to sustain mission readiness for your command. </a:t>
            </a:r>
          </a:p>
          <a:p>
            <a:pPr marL="0" indent="0">
              <a:lnSpc>
                <a:spcPct val="100000"/>
              </a:lnSpc>
              <a:spcBef>
                <a:spcPts val="700"/>
              </a:spcBef>
              <a:buNone/>
              <a:tabLst>
                <a:tab pos="241300" algn="l"/>
              </a:tabLst>
            </a:pPr>
            <a:r>
              <a:rPr lang="en-US" b="0" dirty="0">
                <a:latin typeface="Arial"/>
                <a:cs typeface="Arial"/>
              </a:rPr>
              <a:t>We briefly discussed:  </a:t>
            </a:r>
            <a:endParaRPr lang="en-US" b="0" dirty="0">
              <a:cs typeface="Arial"/>
            </a:endParaRPr>
          </a:p>
          <a:p>
            <a:pPr marL="694690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dirty="0"/>
              <a:t>Basic Finance</a:t>
            </a:r>
            <a:endParaRPr lang="en-US" dirty="0">
              <a:cs typeface="Arial" pitchFamily="2" charset="0"/>
            </a:endParaRPr>
          </a:p>
          <a:p>
            <a:pPr marL="694690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dirty="0"/>
              <a:t>Consumer Protections</a:t>
            </a:r>
            <a:endParaRPr lang="en-US" dirty="0">
              <a:cs typeface="Arial" pitchFamily="2" charset="0"/>
            </a:endParaRPr>
          </a:p>
          <a:p>
            <a:pPr marL="694690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dirty="0"/>
              <a:t>Planning for the Future</a:t>
            </a:r>
            <a:endParaRPr lang="en-US" dirty="0">
              <a:cs typeface="Arial" pitchFamily="2" charset="0"/>
            </a:endParaRPr>
          </a:p>
          <a:p>
            <a:pPr marL="694690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dirty="0"/>
              <a:t>Compensation, Benefits, and Entitlements</a:t>
            </a:r>
            <a:endParaRPr lang="en-US" dirty="0">
              <a:cs typeface="Arial" pitchFamily="2" charset="0"/>
            </a:endParaRPr>
          </a:p>
          <a:p>
            <a:pPr marL="0" indent="0">
              <a:lnSpc>
                <a:spcPct val="100000"/>
              </a:lnSpc>
              <a:spcBef>
                <a:spcPts val="700"/>
              </a:spcBef>
              <a:buNone/>
              <a:tabLst>
                <a:tab pos="241300" algn="l"/>
              </a:tabLst>
            </a:pP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5819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579A9C4F-40DC-020B-4F78-43912B247FE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7129214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Resources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5471F3F9-35BF-69AB-8EA9-986B972EE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42" y="1577641"/>
            <a:ext cx="6639802" cy="4162104"/>
          </a:xfrm>
        </p:spPr>
        <p:txBody>
          <a:bodyPr>
            <a:normAutofit/>
          </a:bodyPr>
          <a:lstStyle/>
          <a:p>
            <a:pPr marL="237744" indent="-228600" eaLnBrk="0" fontAlgn="t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Checklist and Handouts</a:t>
            </a:r>
            <a:endParaRPr lang="en-US" altLang="en-US" dirty="0">
              <a:solidFill>
                <a:srgbClr val="004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7744" indent="-228600" eaLnBrk="0" fontAlgn="t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Education and Support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Command Financial Specialists (CFSs)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Financial Managers (PFMs)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Fleet and Family Support Center (FFSC)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Relief Societies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Military OneSource</a:t>
            </a:r>
          </a:p>
          <a:p>
            <a:pPr marL="237744" indent="-228600" eaLnBrk="0" fontAlgn="t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Literacy Mobile Apps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MyNavy Financial Literacy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Sen$e</a:t>
            </a:r>
          </a:p>
          <a:p>
            <a:pPr marL="214303" indent="-214303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41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MyNavy Financial Literacy icon.">
            <a:extLst>
              <a:ext uri="{FF2B5EF4-FFF2-40B4-BE49-F238E27FC236}">
                <a16:creationId xmlns:a16="http://schemas.microsoft.com/office/drawing/2014/main" id="{982AC8E2-8A60-A76A-FE93-0CE89F8518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9665" y="4400491"/>
            <a:ext cx="358028" cy="35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Sen$e icon.">
            <a:extLst>
              <a:ext uri="{FF2B5EF4-FFF2-40B4-BE49-F238E27FC236}">
                <a16:creationId xmlns:a16="http://schemas.microsoft.com/office/drawing/2014/main" id="{4FE37B30-7CD8-962A-F1DD-6CDA7643C74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0143" y="4728530"/>
            <a:ext cx="358028" cy="34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7116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FB64BD4B-38FA-2F4B-89F3-8B27284573A8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2212848" y="3360138"/>
            <a:ext cx="5980176" cy="17526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39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You!</a:t>
            </a:r>
          </a:p>
          <a:p>
            <a:pPr marL="0" marR="0" lvl="0" indent="0" algn="ctr" defTabSz="914400" rtl="0" eaLnBrk="1" fontAlgn="auto" latinLnBrk="0" hangingPunct="1">
              <a:lnSpc>
                <a:spcPts val="39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0" b="1" i="0" u="none" strike="noStrike" kern="1200" cap="none" spc="-5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93C4100F-1FCC-0C2A-A530-E7B4BC7D97F7}"/>
              </a:ext>
            </a:extLst>
          </p:cNvPr>
          <p:cNvSpPr txBox="1"/>
          <p:nvPr/>
        </p:nvSpPr>
        <p:spPr>
          <a:xfrm>
            <a:off x="1301750" y="6425358"/>
            <a:ext cx="654050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appearance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U.S. Department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Defense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(DoD)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visual information does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 imply or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constitute DoD</a:t>
            </a:r>
            <a:r>
              <a:rPr kumimoji="0" lang="en-US" sz="900" b="0" i="0" u="none" strike="noStrike" kern="1200" cap="none" spc="114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endorsement.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3F1CC50C-4DB6-BE6B-BDCC-18E5D137AC97}"/>
              </a:ext>
            </a:extLst>
          </p:cNvPr>
          <p:cNvSpPr txBox="1"/>
          <p:nvPr/>
        </p:nvSpPr>
        <p:spPr>
          <a:xfrm>
            <a:off x="100668" y="6672474"/>
            <a:ext cx="3091833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600" i="1" dirty="0">
                <a:solidFill>
                  <a:srgbClr val="00407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Catalog ID: OPNAV-LTFRT-2.0 (Updated April 2023)</a:t>
            </a:r>
          </a:p>
        </p:txBody>
      </p:sp>
    </p:spTree>
    <p:extLst>
      <p:ext uri="{BB962C8B-B14F-4D97-AF65-F5344CB8AC3E}">
        <p14:creationId xmlns:p14="http://schemas.microsoft.com/office/powerpoint/2010/main" val="478209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97A0B9-F597-3926-6A8B-B74BAAC040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31576" y="3119870"/>
            <a:ext cx="7512424" cy="6182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Basic Finance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53692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218BB48D-B3CE-AF2F-AFEF-E03BB89335A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-23640"/>
            <a:ext cx="6799039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The Need for Personal Financial Management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E7679F06-44F0-6AE5-76ED-CF9F53F7AE71}"/>
              </a:ext>
            </a:extLst>
          </p:cNvPr>
          <p:cNvSpPr txBox="1">
            <a:spLocks/>
          </p:cNvSpPr>
          <p:nvPr/>
        </p:nvSpPr>
        <p:spPr>
          <a:xfrm>
            <a:off x="1094642" y="1577641"/>
            <a:ext cx="7565708" cy="4809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readiness is mission readiness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wait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challenges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challenges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to turn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Command Financial Specialists (CFSs)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Financial Managers (PFMs)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Navy-Marine Corps Relief Society (NMCRS)</a:t>
            </a:r>
          </a:p>
        </p:txBody>
      </p:sp>
      <p:pic>
        <p:nvPicPr>
          <p:cNvPr id="10" name="Picture 9" descr="Paper with hand icon indicating additional resource.">
            <a:extLst>
              <a:ext uri="{FF2B5EF4-FFF2-40B4-BE49-F238E27FC236}">
                <a16:creationId xmlns:a16="http://schemas.microsoft.com/office/drawing/2014/main" id="{ACB89FD8-0F0A-64F8-5EA4-204DD485585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5739C0-687A-56B1-7D13-D4AF0DDDD3AA}"/>
              </a:ext>
            </a:extLst>
          </p:cNvPr>
          <p:cNvSpPr txBox="1"/>
          <p:nvPr/>
        </p:nvSpPr>
        <p:spPr>
          <a:xfrm>
            <a:off x="808602" y="6414560"/>
            <a:ext cx="4650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Need for Personal Financial Management </a:t>
            </a:r>
            <a:r>
              <a:rPr lang="en-US" sz="1200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Handout Available</a:t>
            </a:r>
          </a:p>
        </p:txBody>
      </p:sp>
    </p:spTree>
    <p:extLst>
      <p:ext uri="{BB962C8B-B14F-4D97-AF65-F5344CB8AC3E}">
        <p14:creationId xmlns:p14="http://schemas.microsoft.com/office/powerpoint/2010/main" val="829126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94A91AA8-9DA2-2878-3ADF-BC47143E428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954715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Common Financial Warning Signs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5718AECB-0C17-4CAC-4F04-A98B875A6368}"/>
              </a:ext>
            </a:extLst>
          </p:cNvPr>
          <p:cNvSpPr txBox="1">
            <a:spLocks/>
          </p:cNvSpPr>
          <p:nvPr/>
        </p:nvSpPr>
        <p:spPr>
          <a:xfrm>
            <a:off x="646126" y="1577642"/>
            <a:ext cx="7838117" cy="2948060"/>
          </a:xfrm>
          <a:prstGeom prst="rect">
            <a:avLst/>
          </a:prstGeom>
        </p:spPr>
        <p:txBody>
          <a:bodyPr numCol="2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rgbClr val="23362A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rgbClr val="23362A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rgbClr val="23362A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23362A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23362A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4944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2000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Unable to pay bills</a:t>
            </a:r>
          </a:p>
          <a:p>
            <a:pPr marL="694944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2000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Unable to afford car</a:t>
            </a:r>
          </a:p>
          <a:p>
            <a:pPr marL="694944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2000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Insufficient funds charges</a:t>
            </a:r>
          </a:p>
          <a:p>
            <a:pPr marL="694944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2000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enough money</a:t>
            </a:r>
          </a:p>
          <a:p>
            <a:pPr marL="694944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2000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savings</a:t>
            </a:r>
          </a:p>
          <a:p>
            <a:pPr marL="694944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2000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emergency fund</a:t>
            </a:r>
          </a:p>
          <a:p>
            <a:pPr marL="694944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2000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their head in debt</a:t>
            </a:r>
          </a:p>
          <a:p>
            <a:pPr marL="694944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2000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Spouse lost job</a:t>
            </a:r>
          </a:p>
          <a:p>
            <a:pPr marL="694944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2000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Divorce / separation</a:t>
            </a:r>
          </a:p>
          <a:p>
            <a:pPr marL="694944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2000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Can’t sell their home</a:t>
            </a:r>
          </a:p>
          <a:p>
            <a:pPr marL="694944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2000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Facing foreclosure or repossession</a:t>
            </a:r>
          </a:p>
          <a:p>
            <a:pPr marL="694944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en-US" sz="2000" b="0" dirty="0">
              <a:solidFill>
                <a:srgbClr val="004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Paper with hand icon indicating additional resource.">
            <a:extLst>
              <a:ext uri="{FF2B5EF4-FFF2-40B4-BE49-F238E27FC236}">
                <a16:creationId xmlns:a16="http://schemas.microsoft.com/office/drawing/2014/main" id="{62A62E05-E12B-F934-3EE5-53220F9F214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B4397D-D53D-3D96-DC0F-32D75869868E}"/>
              </a:ext>
            </a:extLst>
          </p:cNvPr>
          <p:cNvSpPr txBox="1"/>
          <p:nvPr/>
        </p:nvSpPr>
        <p:spPr>
          <a:xfrm>
            <a:off x="808602" y="6414560"/>
            <a:ext cx="4650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Warning Signs </a:t>
            </a:r>
            <a:r>
              <a:rPr lang="en-US" sz="1200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Handout Available</a:t>
            </a:r>
          </a:p>
        </p:txBody>
      </p:sp>
    </p:spTree>
    <p:extLst>
      <p:ext uri="{BB962C8B-B14F-4D97-AF65-F5344CB8AC3E}">
        <p14:creationId xmlns:p14="http://schemas.microsoft.com/office/powerpoint/2010/main" val="2708193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84086D9A-1965-A29E-5DAA-FEEDA4679BD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954715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Potential Consequences</a:t>
            </a:r>
          </a:p>
        </p:txBody>
      </p:sp>
      <p:grpSp>
        <p:nvGrpSpPr>
          <p:cNvPr id="23" name="Group 22" descr="Potential Consequences table.">
            <a:extLst>
              <a:ext uri="{FF2B5EF4-FFF2-40B4-BE49-F238E27FC236}">
                <a16:creationId xmlns:a16="http://schemas.microsoft.com/office/drawing/2014/main" id="{095266D6-AA2C-C7BE-A789-742726C4F3A9}"/>
              </a:ext>
            </a:extLst>
          </p:cNvPr>
          <p:cNvGrpSpPr/>
          <p:nvPr/>
        </p:nvGrpSpPr>
        <p:grpSpPr>
          <a:xfrm>
            <a:off x="985227" y="2229026"/>
            <a:ext cx="7855515" cy="3465273"/>
            <a:chOff x="985227" y="2229026"/>
            <a:chExt cx="7855515" cy="346527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FE79C8D-3F1B-85C4-A87F-187C9027A9FC}"/>
                </a:ext>
              </a:extLst>
            </p:cNvPr>
            <p:cNvSpPr/>
            <p:nvPr/>
          </p:nvSpPr>
          <p:spPr>
            <a:xfrm>
              <a:off x="985227" y="2368162"/>
              <a:ext cx="7843855" cy="461665"/>
            </a:xfrm>
            <a:prstGeom prst="rect">
              <a:avLst/>
            </a:prstGeom>
            <a:solidFill>
              <a:srgbClr val="00407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F3A4CAF-D776-A749-F10E-FF3500A5D631}"/>
                </a:ext>
              </a:extLst>
            </p:cNvPr>
            <p:cNvSpPr/>
            <p:nvPr/>
          </p:nvSpPr>
          <p:spPr>
            <a:xfrm>
              <a:off x="985230" y="2386603"/>
              <a:ext cx="4430191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Military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8C9C87B-CB79-84EA-9AF5-93F1F91E5D09}"/>
                </a:ext>
              </a:extLst>
            </p:cNvPr>
            <p:cNvSpPr/>
            <p:nvPr/>
          </p:nvSpPr>
          <p:spPr>
            <a:xfrm>
              <a:off x="5666840" y="2368162"/>
              <a:ext cx="3162248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Financial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FFD406-7D21-12B8-C161-F430F4E62D9A}"/>
                </a:ext>
              </a:extLst>
            </p:cNvPr>
            <p:cNvSpPr/>
            <p:nvPr/>
          </p:nvSpPr>
          <p:spPr>
            <a:xfrm>
              <a:off x="985231" y="3286090"/>
              <a:ext cx="7843852" cy="391727"/>
            </a:xfrm>
            <a:prstGeom prst="rect">
              <a:avLst/>
            </a:prstGeom>
            <a:solidFill>
              <a:srgbClr val="F4F5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416D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B6C840F-A66E-DE5C-ADDC-F0F94A1F8A35}"/>
                </a:ext>
              </a:extLst>
            </p:cNvPr>
            <p:cNvSpPr/>
            <p:nvPr/>
          </p:nvSpPr>
          <p:spPr>
            <a:xfrm>
              <a:off x="985231" y="2927677"/>
              <a:ext cx="7843852" cy="361019"/>
            </a:xfrm>
            <a:prstGeom prst="rect">
              <a:avLst/>
            </a:prstGeom>
            <a:solidFill>
              <a:srgbClr val="E5E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416D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A1D2C47-92D1-72C7-EDB0-A37AD5F7AA57}"/>
                </a:ext>
              </a:extLst>
            </p:cNvPr>
            <p:cNvSpPr/>
            <p:nvPr/>
          </p:nvSpPr>
          <p:spPr>
            <a:xfrm>
              <a:off x="985237" y="4039628"/>
              <a:ext cx="7843852" cy="391727"/>
            </a:xfrm>
            <a:prstGeom prst="rect">
              <a:avLst/>
            </a:prstGeom>
            <a:solidFill>
              <a:srgbClr val="F4F5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416D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14F925A-3022-D5B8-33D9-2F9B52F19D3C}"/>
                </a:ext>
              </a:extLst>
            </p:cNvPr>
            <p:cNvSpPr/>
            <p:nvPr/>
          </p:nvSpPr>
          <p:spPr>
            <a:xfrm>
              <a:off x="985237" y="3681215"/>
              <a:ext cx="7843852" cy="361019"/>
            </a:xfrm>
            <a:prstGeom prst="rect">
              <a:avLst/>
            </a:prstGeom>
            <a:solidFill>
              <a:srgbClr val="E5E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416D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12CC52A-01FA-968C-6DEE-3878BB2FC1A7}"/>
                </a:ext>
              </a:extLst>
            </p:cNvPr>
            <p:cNvSpPr/>
            <p:nvPr/>
          </p:nvSpPr>
          <p:spPr>
            <a:xfrm>
              <a:off x="996884" y="4777032"/>
              <a:ext cx="7843852" cy="566555"/>
            </a:xfrm>
            <a:prstGeom prst="rect">
              <a:avLst/>
            </a:prstGeom>
            <a:solidFill>
              <a:srgbClr val="F4F5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416D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5ABEF5F-2AB6-6DD4-48DE-6404BF91CF92}"/>
                </a:ext>
              </a:extLst>
            </p:cNvPr>
            <p:cNvSpPr/>
            <p:nvPr/>
          </p:nvSpPr>
          <p:spPr>
            <a:xfrm>
              <a:off x="985230" y="4426320"/>
              <a:ext cx="7843852" cy="437562"/>
            </a:xfrm>
            <a:prstGeom prst="rect">
              <a:avLst/>
            </a:prstGeom>
            <a:solidFill>
              <a:srgbClr val="E5E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416D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4840966-0B86-6CF0-CF8B-D42426F30605}"/>
                </a:ext>
              </a:extLst>
            </p:cNvPr>
            <p:cNvSpPr/>
            <p:nvPr/>
          </p:nvSpPr>
          <p:spPr>
            <a:xfrm>
              <a:off x="996890" y="5247968"/>
              <a:ext cx="7843852" cy="437562"/>
            </a:xfrm>
            <a:prstGeom prst="rect">
              <a:avLst/>
            </a:prstGeom>
            <a:solidFill>
              <a:srgbClr val="E5E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416D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6EF1D2E-BA9B-D5CA-59A8-FDDD4A32584B}"/>
                </a:ext>
              </a:extLst>
            </p:cNvPr>
            <p:cNvSpPr/>
            <p:nvPr/>
          </p:nvSpPr>
          <p:spPr>
            <a:xfrm>
              <a:off x="996884" y="2862755"/>
              <a:ext cx="4418537" cy="28315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Bef>
                  <a:spcPts val="125"/>
                </a:spcBef>
                <a:spcAft>
                  <a:spcPts val="125"/>
                </a:spcAft>
              </a:pPr>
              <a:r>
                <a:rPr lang="en-US" sz="2400" dirty="0">
                  <a:solidFill>
                    <a:srgbClr val="0041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Negative evaluation</a:t>
              </a:r>
            </a:p>
            <a:p>
              <a:pPr lvl="0">
                <a:spcBef>
                  <a:spcPts val="125"/>
                </a:spcBef>
                <a:spcAft>
                  <a:spcPts val="125"/>
                </a:spcAft>
              </a:pPr>
              <a:r>
                <a:rPr lang="en-US" sz="2400" dirty="0">
                  <a:solidFill>
                    <a:srgbClr val="0041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Loss of promotion</a:t>
              </a:r>
            </a:p>
            <a:p>
              <a:pPr lvl="0">
                <a:spcBef>
                  <a:spcPts val="125"/>
                </a:spcBef>
                <a:spcAft>
                  <a:spcPts val="125"/>
                </a:spcAft>
              </a:pPr>
              <a:r>
                <a:rPr lang="en-US" sz="2400" dirty="0">
                  <a:solidFill>
                    <a:srgbClr val="0041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Loss of overseas transfer</a:t>
              </a:r>
            </a:p>
            <a:p>
              <a:pPr lvl="0">
                <a:spcBef>
                  <a:spcPts val="125"/>
                </a:spcBef>
                <a:spcAft>
                  <a:spcPts val="125"/>
                </a:spcAft>
              </a:pPr>
              <a:r>
                <a:rPr lang="en-US" sz="2400" dirty="0">
                  <a:solidFill>
                    <a:srgbClr val="0041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Loss of security clearance</a:t>
              </a:r>
            </a:p>
            <a:p>
              <a:pPr lvl="0">
                <a:spcBef>
                  <a:spcPts val="125"/>
                </a:spcBef>
                <a:spcAft>
                  <a:spcPts val="125"/>
                </a:spcAft>
              </a:pPr>
              <a:r>
                <a:rPr lang="en-US" sz="2400" dirty="0">
                  <a:solidFill>
                    <a:srgbClr val="0041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Reduction in rank</a:t>
              </a:r>
            </a:p>
            <a:p>
              <a:pPr lvl="0">
                <a:spcBef>
                  <a:spcPts val="125"/>
                </a:spcBef>
                <a:spcAft>
                  <a:spcPts val="125"/>
                </a:spcAft>
              </a:pPr>
              <a:r>
                <a:rPr lang="en-US" sz="2400" dirty="0">
                  <a:solidFill>
                    <a:srgbClr val="0041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Non-judicial </a:t>
              </a:r>
              <a:r>
                <a:rPr lang="en-US" sz="2400" dirty="0">
                  <a:solidFill>
                    <a:srgbClr val="004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punishment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>
                  <a:solidFill>
                    <a:srgbClr val="0041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(NJP)</a:t>
              </a:r>
            </a:p>
            <a:p>
              <a:pPr lvl="0">
                <a:spcBef>
                  <a:spcPts val="125"/>
                </a:spcBef>
                <a:spcAft>
                  <a:spcPts val="125"/>
                </a:spcAft>
              </a:pPr>
              <a:r>
                <a:rPr lang="en-US" sz="2400" dirty="0">
                  <a:solidFill>
                    <a:srgbClr val="0041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Admin discharge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98E5460-5714-72F5-DBD3-16F45F093A29}"/>
                </a:ext>
              </a:extLst>
            </p:cNvPr>
            <p:cNvSpPr/>
            <p:nvPr/>
          </p:nvSpPr>
          <p:spPr>
            <a:xfrm rot="16200000">
              <a:off x="3797779" y="3899771"/>
              <a:ext cx="3456504" cy="1150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416D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8A3E16E-02A2-2100-72C2-962B47380B31}"/>
                </a:ext>
              </a:extLst>
            </p:cNvPr>
            <p:cNvSpPr/>
            <p:nvPr/>
          </p:nvSpPr>
          <p:spPr>
            <a:xfrm>
              <a:off x="5751653" y="2862755"/>
              <a:ext cx="2669235" cy="28315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Bef>
                  <a:spcPts val="100"/>
                </a:spcBef>
                <a:spcAft>
                  <a:spcPts val="125"/>
                </a:spcAft>
              </a:pPr>
              <a:r>
                <a:rPr lang="en-US" sz="2400" dirty="0">
                  <a:solidFill>
                    <a:srgbClr val="0041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Overdraft fees</a:t>
              </a:r>
            </a:p>
            <a:p>
              <a:pPr lvl="0">
                <a:spcBef>
                  <a:spcPts val="100"/>
                </a:spcBef>
                <a:spcAft>
                  <a:spcPts val="125"/>
                </a:spcAft>
              </a:pPr>
              <a:r>
                <a:rPr lang="en-US" sz="2400" dirty="0">
                  <a:solidFill>
                    <a:srgbClr val="0041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Denied credit</a:t>
              </a:r>
            </a:p>
            <a:p>
              <a:pPr lvl="0">
                <a:spcBef>
                  <a:spcPts val="100"/>
                </a:spcBef>
                <a:spcAft>
                  <a:spcPts val="125"/>
                </a:spcAft>
              </a:pPr>
              <a:r>
                <a:rPr lang="en-US" sz="2400" dirty="0">
                  <a:solidFill>
                    <a:srgbClr val="0041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Bad credit report</a:t>
              </a:r>
            </a:p>
            <a:p>
              <a:pPr lvl="0">
                <a:spcBef>
                  <a:spcPts val="100"/>
                </a:spcBef>
                <a:spcAft>
                  <a:spcPts val="125"/>
                </a:spcAft>
              </a:pPr>
              <a:r>
                <a:rPr lang="en-US" sz="2400" dirty="0">
                  <a:solidFill>
                    <a:srgbClr val="0041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Low credit score</a:t>
              </a:r>
            </a:p>
            <a:p>
              <a:pPr lvl="0">
                <a:spcBef>
                  <a:spcPts val="100"/>
                </a:spcBef>
                <a:spcAft>
                  <a:spcPts val="125"/>
                </a:spcAft>
              </a:pPr>
              <a:r>
                <a:rPr lang="en-US" sz="2400" dirty="0">
                  <a:solidFill>
                    <a:srgbClr val="0041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Repossession</a:t>
              </a:r>
            </a:p>
            <a:p>
              <a:pPr lvl="0">
                <a:spcBef>
                  <a:spcPts val="100"/>
                </a:spcBef>
                <a:spcAft>
                  <a:spcPts val="125"/>
                </a:spcAft>
              </a:pPr>
              <a:r>
                <a:rPr lang="en-US" sz="2400" dirty="0">
                  <a:solidFill>
                    <a:srgbClr val="0041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Foreclosure</a:t>
              </a:r>
            </a:p>
            <a:p>
              <a:pPr lvl="0">
                <a:spcBef>
                  <a:spcPts val="100"/>
                </a:spcBef>
                <a:spcAft>
                  <a:spcPts val="125"/>
                </a:spcAft>
              </a:pPr>
              <a:r>
                <a:rPr lang="en-US" sz="2400" dirty="0">
                  <a:solidFill>
                    <a:srgbClr val="0041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Bankruptcy</a:t>
              </a:r>
            </a:p>
          </p:txBody>
        </p:sp>
      </p:grpSp>
      <p:pic>
        <p:nvPicPr>
          <p:cNvPr id="21" name="Picture 20" descr="Paper with hand icon indicating additional resource.">
            <a:extLst>
              <a:ext uri="{FF2B5EF4-FFF2-40B4-BE49-F238E27FC236}">
                <a16:creationId xmlns:a16="http://schemas.microsoft.com/office/drawing/2014/main" id="{91D01E65-5B42-CAD4-25D8-87730C46D15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1B1DAE4-7867-73B6-9BF7-B77F2763789B}"/>
              </a:ext>
            </a:extLst>
          </p:cNvPr>
          <p:cNvSpPr txBox="1"/>
          <p:nvPr/>
        </p:nvSpPr>
        <p:spPr>
          <a:xfrm>
            <a:off x="808602" y="6414560"/>
            <a:ext cx="4650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Warning Signs </a:t>
            </a:r>
            <a:r>
              <a:rPr lang="en-US" sz="1200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Handout Available</a:t>
            </a:r>
          </a:p>
        </p:txBody>
      </p:sp>
    </p:spTree>
    <p:extLst>
      <p:ext uri="{BB962C8B-B14F-4D97-AF65-F5344CB8AC3E}">
        <p14:creationId xmlns:p14="http://schemas.microsoft.com/office/powerpoint/2010/main" val="2011933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99CAFADC-C4D1-1D4E-8EB1-FA9D0B05DF4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954715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Leaders and Economic Security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3DD63D-3659-93F7-5A0E-9070907D7E53}"/>
              </a:ext>
            </a:extLst>
          </p:cNvPr>
          <p:cNvSpPr txBox="1">
            <a:spLocks/>
          </p:cNvSpPr>
          <p:nvPr/>
        </p:nvSpPr>
        <p:spPr>
          <a:xfrm>
            <a:off x="1094642" y="1577642"/>
            <a:ext cx="7724734" cy="3403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7744" indent="-228600">
              <a:lnSpc>
                <a:spcPct val="100000"/>
              </a:lnSpc>
              <a:spcBef>
                <a:spcPts val="700"/>
              </a:spcBef>
              <a:tabLst>
                <a:tab pos="240665" algn="l"/>
                <a:tab pos="241300" algn="l"/>
              </a:tabLst>
            </a:pPr>
            <a:r>
              <a:rPr lang="en-US" spc="-5" dirty="0">
                <a:latin typeface="Arial"/>
                <a:cs typeface="Arial"/>
              </a:rPr>
              <a:t>Three areas of focus:</a:t>
            </a:r>
          </a:p>
          <a:p>
            <a:pPr marL="694944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0665" algn="l"/>
                <a:tab pos="241300" algn="l"/>
              </a:tabLst>
            </a:pPr>
            <a:r>
              <a:rPr lang="en-US" sz="2000" b="0" spc="-5" dirty="0">
                <a:latin typeface="Arial"/>
                <a:cs typeface="Arial"/>
              </a:rPr>
              <a:t>Financial well-being</a:t>
            </a:r>
          </a:p>
          <a:p>
            <a:pPr marL="694944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0665" algn="l"/>
                <a:tab pos="241300" algn="l"/>
              </a:tabLst>
            </a:pPr>
            <a:r>
              <a:rPr lang="en-US" sz="2000" b="0" spc="-5" dirty="0">
                <a:latin typeface="Arial"/>
                <a:cs typeface="Arial"/>
              </a:rPr>
              <a:t>Housing availability</a:t>
            </a:r>
          </a:p>
          <a:p>
            <a:pPr marL="694944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0665" algn="l"/>
                <a:tab pos="241300" algn="l"/>
              </a:tabLst>
            </a:pPr>
            <a:r>
              <a:rPr lang="en-US" sz="2000" b="0" spc="-5" dirty="0">
                <a:latin typeface="Arial"/>
                <a:cs typeface="Arial"/>
              </a:rPr>
              <a:t>Food security</a:t>
            </a:r>
            <a:endParaRPr lang="en-US" sz="2000" b="0" dirty="0">
              <a:latin typeface="Arial"/>
              <a:cs typeface="Arial"/>
            </a:endParaRPr>
          </a:p>
          <a:p>
            <a:pPr marL="237744" indent="-228600">
              <a:lnSpc>
                <a:spcPct val="100000"/>
              </a:lnSpc>
              <a:spcBef>
                <a:spcPts val="700"/>
              </a:spcBef>
              <a:tabLst>
                <a:tab pos="240665" algn="l"/>
                <a:tab pos="241300" algn="l"/>
              </a:tabLst>
            </a:pPr>
            <a:r>
              <a:rPr lang="en-US" dirty="0">
                <a:latin typeface="Arial"/>
                <a:cs typeface="Arial"/>
              </a:rPr>
              <a:t>Installation resources:</a:t>
            </a:r>
          </a:p>
          <a:p>
            <a:pPr marL="694944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0665" algn="l"/>
                <a:tab pos="241300" algn="l"/>
              </a:tabLst>
            </a:pPr>
            <a:r>
              <a:rPr lang="en-US" sz="2000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CFS and PFM personnel, FFSC, housing office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  <a:tabLst>
                <a:tab pos="240665" algn="l"/>
                <a:tab pos="241300" algn="l"/>
              </a:tabLst>
            </a:pPr>
            <a:r>
              <a:rPr lang="en-US" dirty="0">
                <a:latin typeface="Arial"/>
                <a:cs typeface="Arial"/>
              </a:rPr>
              <a:t>Online resources:</a:t>
            </a:r>
          </a:p>
          <a:p>
            <a:pPr marL="694944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2000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Military OneSource – Economic Security Toolkit</a:t>
            </a:r>
          </a:p>
          <a:p>
            <a:pPr marL="694944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2000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FINRED – Financial Well-Being Assessment</a:t>
            </a:r>
          </a:p>
          <a:p>
            <a:pPr marL="12700" indent="0">
              <a:lnSpc>
                <a:spcPct val="100000"/>
              </a:lnSpc>
              <a:spcBef>
                <a:spcPts val="715"/>
              </a:spcBef>
              <a:buNone/>
              <a:tabLst>
                <a:tab pos="240665" algn="l"/>
                <a:tab pos="241300" algn="l"/>
              </a:tabLst>
            </a:pPr>
            <a:endParaRPr lang="en-US" dirty="0">
              <a:latin typeface="Arial"/>
              <a:cs typeface="Arial"/>
            </a:endParaRPr>
          </a:p>
          <a:p>
            <a:pPr marL="12700" indent="0">
              <a:lnSpc>
                <a:spcPct val="100000"/>
              </a:lnSpc>
              <a:spcBef>
                <a:spcPts val="715"/>
              </a:spcBef>
              <a:buNone/>
              <a:tabLst>
                <a:tab pos="240665" algn="l"/>
                <a:tab pos="241300" algn="l"/>
              </a:tabLst>
            </a:pPr>
            <a:endParaRPr lang="en-US" sz="2000" b="0" dirty="0">
              <a:solidFill>
                <a:srgbClr val="004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indent="0">
              <a:lnSpc>
                <a:spcPct val="100000"/>
              </a:lnSpc>
              <a:spcBef>
                <a:spcPts val="715"/>
              </a:spcBef>
              <a:buNone/>
              <a:tabLst>
                <a:tab pos="240665" algn="l"/>
                <a:tab pos="241300" algn="l"/>
              </a:tabLst>
            </a:pPr>
            <a:endParaRPr lang="en-US" dirty="0">
              <a:latin typeface="Arial"/>
              <a:cs typeface="Arial"/>
            </a:endParaRPr>
          </a:p>
        </p:txBody>
      </p:sp>
      <p:pic>
        <p:nvPicPr>
          <p:cNvPr id="5" name="Picture 4" descr="Military OneSource logo.">
            <a:extLst>
              <a:ext uri="{FF2B5EF4-FFF2-40B4-BE49-F238E27FC236}">
                <a16:creationId xmlns:a16="http://schemas.microsoft.com/office/drawing/2014/main" id="{9FF78C3E-039B-FD94-FADE-5B62D2770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478" y="5370826"/>
            <a:ext cx="2570933" cy="616531"/>
          </a:xfrm>
          <a:prstGeom prst="rect">
            <a:avLst/>
          </a:prstGeom>
        </p:spPr>
      </p:pic>
      <p:pic>
        <p:nvPicPr>
          <p:cNvPr id="9" name="Picture 8" descr="Office of Financial Readiness logo.">
            <a:extLst>
              <a:ext uri="{FF2B5EF4-FFF2-40B4-BE49-F238E27FC236}">
                <a16:creationId xmlns:a16="http://schemas.microsoft.com/office/drawing/2014/main" id="{D36756C8-5512-D3D6-2424-2BEA3E0B3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993" y="5247083"/>
            <a:ext cx="2340226" cy="81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594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9F71F7-B62A-E961-7F37-3147D8DDB98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954715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Touchpoint Training Requirements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E11B587C-2DFA-16FD-807D-E16980902941}"/>
              </a:ext>
            </a:extLst>
          </p:cNvPr>
          <p:cNvSpPr txBox="1">
            <a:spLocks/>
          </p:cNvSpPr>
          <p:nvPr/>
        </p:nvSpPr>
        <p:spPr>
          <a:xfrm>
            <a:off x="1094642" y="1577641"/>
            <a:ext cx="3477358" cy="4809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latin typeface="Arial"/>
                <a:cs typeface="Arial"/>
              </a:rPr>
              <a:t>12 Career Touchpoints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dirty="0">
                <a:latin typeface="Arial"/>
                <a:cs typeface="Arial"/>
              </a:rPr>
              <a:t>MANDATORY since 2016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dirty="0">
                <a:latin typeface="Arial"/>
                <a:cs typeface="Arial"/>
              </a:rPr>
              <a:t>Proactive leadership required</a:t>
            </a:r>
          </a:p>
        </p:txBody>
      </p:sp>
      <p:pic>
        <p:nvPicPr>
          <p:cNvPr id="9" name="Picture 8" descr="Touchpoint roadmap infographic.">
            <a:extLst>
              <a:ext uri="{FF2B5EF4-FFF2-40B4-BE49-F238E27FC236}">
                <a16:creationId xmlns:a16="http://schemas.microsoft.com/office/drawing/2014/main" id="{36AC733D-8515-BB1E-0A7D-39498A8A8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1673" y="1428923"/>
            <a:ext cx="4496729" cy="438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025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895FD4A5-3276-9E09-6172-36EAD8B7F12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954715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"/>
                <a:cs typeface="Arial"/>
              </a:rPr>
              <a:t>Understanding Credit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sp>
        <p:nvSpPr>
          <p:cNvPr id="3" name="Content Placeholder 16">
            <a:extLst>
              <a:ext uri="{FF2B5EF4-FFF2-40B4-BE49-F238E27FC236}">
                <a16:creationId xmlns:a16="http://schemas.microsoft.com/office/drawing/2014/main" id="{0A786492-E6DF-92A0-30E8-CADFC301F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42" y="1577641"/>
            <a:ext cx="5340796" cy="4836919"/>
          </a:xfrm>
        </p:spPr>
        <p:txBody>
          <a:bodyPr>
            <a:normAutofit/>
          </a:bodyPr>
          <a:lstStyle/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latin typeface="Arial"/>
                <a:cs typeface="Arial"/>
              </a:rPr>
              <a:t>Review credit report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tabLst>
                <a:tab pos="240665" algn="l"/>
                <a:tab pos="241300" algn="l"/>
              </a:tabLst>
            </a:pPr>
            <a:r>
              <a:rPr lang="en-US" i="1" spc="-10" dirty="0">
                <a:solidFill>
                  <a:srgbClr val="004071"/>
                </a:solidFill>
                <a:latin typeface="Arial"/>
                <a:cs typeface="Arial"/>
              </a:rPr>
              <a:t>https://</a:t>
            </a:r>
            <a:r>
              <a:rPr lang="en-US" i="1" spc="-10" dirty="0" err="1">
                <a:solidFill>
                  <a:srgbClr val="004071"/>
                </a:solidFill>
                <a:latin typeface="Arial"/>
                <a:cs typeface="Arial"/>
              </a:rPr>
              <a:t>www.annualcreditreport.com</a:t>
            </a:r>
            <a:r>
              <a:rPr lang="en-US" i="1" spc="-10" dirty="0">
                <a:solidFill>
                  <a:srgbClr val="004071"/>
                </a:solidFill>
                <a:latin typeface="Arial"/>
                <a:cs typeface="Arial"/>
              </a:rPr>
              <a:t>/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tabLst>
                <a:tab pos="240665" algn="l"/>
                <a:tab pos="241300" algn="l"/>
              </a:tabLst>
            </a:pPr>
            <a:r>
              <a:rPr lang="en-US" spc="-10" dirty="0">
                <a:solidFill>
                  <a:srgbClr val="004071"/>
                </a:solidFill>
                <a:latin typeface="Arial"/>
                <a:cs typeface="Arial"/>
              </a:rPr>
              <a:t>Take advantage of free credit monitoring</a:t>
            </a:r>
            <a:endParaRPr lang="en-US" sz="1800" spc="-10" dirty="0">
              <a:solidFill>
                <a:srgbClr val="004071"/>
              </a:solidFill>
              <a:latin typeface="Arial"/>
              <a:cs typeface="Arial"/>
            </a:endParaRPr>
          </a:p>
          <a:p>
            <a:pPr marL="241300" lvl="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Understanding credit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spc="45" dirty="0">
                <a:latin typeface="Arial"/>
                <a:cs typeface="Arial"/>
              </a:rPr>
              <a:t>Credit reports </a:t>
            </a:r>
            <a:endParaRPr lang="en-US" i="1" spc="45" dirty="0">
              <a:latin typeface="Arial"/>
              <a:cs typeface="Arial"/>
            </a:endParaRP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spc="45" dirty="0">
                <a:latin typeface="Arial"/>
                <a:cs typeface="Arial"/>
              </a:rPr>
              <a:t>Credit scores</a:t>
            </a:r>
            <a:endParaRPr lang="en-US" sz="1800" spc="45" dirty="0">
              <a:latin typeface="Arial"/>
              <a:cs typeface="Arial"/>
            </a:endParaRPr>
          </a:p>
          <a:p>
            <a:pPr marL="241300" lvl="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pc="-5" dirty="0">
                <a:latin typeface="Arial"/>
                <a:cs typeface="Arial"/>
              </a:rPr>
              <a:t>Create healthy habits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spc="45" dirty="0">
                <a:latin typeface="Arial"/>
                <a:cs typeface="Arial"/>
              </a:rPr>
              <a:t>Spending plan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spc="45" dirty="0">
                <a:latin typeface="Arial"/>
                <a:cs typeface="Arial"/>
              </a:rPr>
              <a:t>Pay on time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spc="45" dirty="0">
                <a:latin typeface="Arial"/>
                <a:cs typeface="Arial"/>
              </a:rPr>
              <a:t>Pay off credit cards monthly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spc="45" dirty="0">
                <a:latin typeface="Arial"/>
                <a:cs typeface="Arial"/>
              </a:rPr>
              <a:t>Only apply if you need credit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spc="45" dirty="0">
                <a:latin typeface="Arial"/>
                <a:cs typeface="Arial"/>
              </a:rPr>
              <a:t>Safeguard information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spc="45" dirty="0">
                <a:latin typeface="Arial"/>
                <a:cs typeface="Arial"/>
              </a:rPr>
              <a:t>Reconcile statements</a:t>
            </a:r>
          </a:p>
        </p:txBody>
      </p:sp>
      <p:grpSp>
        <p:nvGrpSpPr>
          <p:cNvPr id="11" name="Group 10" descr="Protect your credit reputation pie chart.">
            <a:extLst>
              <a:ext uri="{FF2B5EF4-FFF2-40B4-BE49-F238E27FC236}">
                <a16:creationId xmlns:a16="http://schemas.microsoft.com/office/drawing/2014/main" id="{F13710B8-A0BD-090B-8218-C749CA52A1AC}"/>
              </a:ext>
            </a:extLst>
          </p:cNvPr>
          <p:cNvGrpSpPr/>
          <p:nvPr/>
        </p:nvGrpSpPr>
        <p:grpSpPr>
          <a:xfrm>
            <a:off x="5017227" y="2195615"/>
            <a:ext cx="4002082" cy="3631818"/>
            <a:chOff x="5105970" y="2192742"/>
            <a:chExt cx="3588638" cy="3573183"/>
          </a:xfrm>
        </p:grpSpPr>
        <p:pic>
          <p:nvPicPr>
            <p:cNvPr id="20" name="Picture 19">
              <a:hlinkClick r:id="rId2" action="ppaction://hlinkfile"/>
              <a:extLst>
                <a:ext uri="{FF2B5EF4-FFF2-40B4-BE49-F238E27FC236}">
                  <a16:creationId xmlns:a16="http://schemas.microsoft.com/office/drawing/2014/main" id="{B60C1A72-DB05-10F2-440D-F6D9DED39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89575" y="2192742"/>
              <a:ext cx="3405033" cy="3573183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7347A56-D4AE-351E-BDDE-296A6FC55488}"/>
                </a:ext>
              </a:extLst>
            </p:cNvPr>
            <p:cNvSpPr/>
            <p:nvPr/>
          </p:nvSpPr>
          <p:spPr>
            <a:xfrm>
              <a:off x="7201889" y="3284562"/>
              <a:ext cx="1244477" cy="9694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Payment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History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35%</a:t>
              </a:r>
              <a:endPara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A1D091D-D92D-0B53-F529-F38B8D3235AB}"/>
                </a:ext>
              </a:extLst>
            </p:cNvPr>
            <p:cNvSpPr/>
            <p:nvPr/>
          </p:nvSpPr>
          <p:spPr>
            <a:xfrm>
              <a:off x="6219442" y="4166179"/>
              <a:ext cx="1244477" cy="907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Amounts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Owed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30%</a:t>
              </a:r>
              <a:endPara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DCD0825-BFAA-155D-C72B-C101B81881DE}"/>
                </a:ext>
              </a:extLst>
            </p:cNvPr>
            <p:cNvSpPr/>
            <p:nvPr/>
          </p:nvSpPr>
          <p:spPr>
            <a:xfrm>
              <a:off x="5105970" y="3381686"/>
              <a:ext cx="160469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Length of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Credit History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15%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CD11267-8B5C-B612-BF21-7E599144C109}"/>
                </a:ext>
              </a:extLst>
            </p:cNvPr>
            <p:cNvSpPr/>
            <p:nvPr/>
          </p:nvSpPr>
          <p:spPr>
            <a:xfrm>
              <a:off x="6600300" y="2434771"/>
              <a:ext cx="799086" cy="10036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Types of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Credit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10%</a:t>
              </a:r>
              <a:endPara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56C0B35-BA7A-4B21-3B8A-54B8FB9F6C60}"/>
                </a:ext>
              </a:extLst>
            </p:cNvPr>
            <p:cNvSpPr/>
            <p:nvPr/>
          </p:nvSpPr>
          <p:spPr>
            <a:xfrm>
              <a:off x="5951658" y="2704915"/>
              <a:ext cx="799086" cy="7923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New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Credi</a:t>
              </a:r>
              <a:r>
                <a:rPr kumimoji="0" lang="en-US" sz="105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10%</a:t>
              </a:r>
              <a:endPara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9" name="Picture 8" descr="Paper with hand icon indicating additional resource.">
            <a:extLst>
              <a:ext uri="{FF2B5EF4-FFF2-40B4-BE49-F238E27FC236}">
                <a16:creationId xmlns:a16="http://schemas.microsoft.com/office/drawing/2014/main" id="{1072B03B-DA50-25A1-DD8D-895EDE17A2D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341CFF-645C-87D7-0324-FDB8D7B51ECA}"/>
              </a:ext>
            </a:extLst>
          </p:cNvPr>
          <p:cNvSpPr txBox="1"/>
          <p:nvPr/>
        </p:nvSpPr>
        <p:spPr>
          <a:xfrm>
            <a:off x="808602" y="6414560"/>
            <a:ext cx="4650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Understanding Credit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Handout Available  </a:t>
            </a:r>
          </a:p>
        </p:txBody>
      </p:sp>
    </p:spTree>
    <p:extLst>
      <p:ext uri="{BB962C8B-B14F-4D97-AF65-F5344CB8AC3E}">
        <p14:creationId xmlns:p14="http://schemas.microsoft.com/office/powerpoint/2010/main" val="3635432217"/>
      </p:ext>
    </p:extLst>
  </p:cSld>
  <p:clrMapOvr>
    <a:masterClrMapping/>
  </p:clrMapOvr>
</p:sld>
</file>

<file path=ppt/theme/theme1.xml><?xml version="1.0" encoding="utf-8"?>
<a:theme xmlns:a="http://schemas.openxmlformats.org/drawingml/2006/main" name="Main Title Slides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Navy Template 111419 v2 NARROW" id="{0C7C29F3-F734-5A4B-B333-4D8EB95723CC}" vid="{BD266FFA-D4A9-2B4C-A4E0-AA380813DFE0}"/>
    </a:ext>
  </a:extLst>
</a:theme>
</file>

<file path=ppt/theme/theme2.xml><?xml version="1.0" encoding="utf-8"?>
<a:theme xmlns:a="http://schemas.openxmlformats.org/drawingml/2006/main" name="Title Slides with art">
  <a:themeElements>
    <a:clrScheme name="Army Green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Navy Template 111419 v2 NARROW" id="{0C7C29F3-F734-5A4B-B333-4D8EB95723CC}" vid="{101A0963-470C-DF4D-9C51-14FE015BCF77}"/>
    </a:ext>
  </a:extLst>
</a:theme>
</file>

<file path=ppt/theme/theme3.xml><?xml version="1.0" encoding="utf-8"?>
<a:theme xmlns:a="http://schemas.openxmlformats.org/drawingml/2006/main" name="4_Title Slides with art">
  <a:themeElements>
    <a:clrScheme name="Army Green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Navy Template 111419 v2 NARROW" id="{0C7C29F3-F734-5A4B-B333-4D8EB95723CC}" vid="{101A0963-470C-DF4D-9C51-14FE015BCF77}"/>
    </a:ext>
  </a:extLst>
</a:theme>
</file>

<file path=ppt/theme/theme4.xml><?xml version="1.0" encoding="utf-8"?>
<a:theme xmlns:a="http://schemas.openxmlformats.org/drawingml/2006/main" name="1_Title Slides with art">
  <a:themeElements>
    <a:clrScheme name="Army Green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Navy Template 111419 v2 NARROW" id="{0C7C29F3-F734-5A4B-B333-4D8EB95723CC}" vid="{101A0963-470C-DF4D-9C51-14FE015BCF77}"/>
    </a:ext>
  </a:extLst>
</a:theme>
</file>

<file path=ppt/theme/theme5.xml><?xml version="1.0" encoding="utf-8"?>
<a:theme xmlns:a="http://schemas.openxmlformats.org/drawingml/2006/main" name="2_Title Slides with art">
  <a:themeElements>
    <a:clrScheme name="Army Green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Navy Template 111419 v2 NARROW" id="{0C7C29F3-F734-5A4B-B333-4D8EB95723CC}" vid="{101A0963-470C-DF4D-9C51-14FE015BCF77}"/>
    </a:ext>
  </a:extLst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Title Slides with art">
  <a:themeElements>
    <a:clrScheme name="Army Green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Navy Template 111419 v2 NARROW" id="{0C7C29F3-F734-5A4B-B333-4D8EB95723CC}" vid="{101A0963-470C-DF4D-9C51-14FE015BCF77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59645</TotalTime>
  <Words>890</Words>
  <Application>Microsoft Office PowerPoint</Application>
  <PresentationFormat>Letter Paper (8.5x11 in)</PresentationFormat>
  <Paragraphs>247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Calibri</vt:lpstr>
      <vt:lpstr>Courier New</vt:lpstr>
      <vt:lpstr>Wingdings</vt:lpstr>
      <vt:lpstr>Main Title Slides</vt:lpstr>
      <vt:lpstr>Title Slides with art</vt:lpstr>
      <vt:lpstr>4_Title Slides with art</vt:lpstr>
      <vt:lpstr>1_Title Slides with art</vt:lpstr>
      <vt:lpstr>2_Title Slides with art</vt:lpstr>
      <vt:lpstr>1_Custom Design</vt:lpstr>
      <vt:lpstr>3_Title Slides with art</vt:lpstr>
      <vt:lpstr>Leadership Training</vt:lpstr>
      <vt:lpstr>Agenda</vt:lpstr>
      <vt:lpstr>Basic Finance</vt:lpstr>
      <vt:lpstr>The Need for Personal Financial Management</vt:lpstr>
      <vt:lpstr>Common Financial Warning Signs</vt:lpstr>
      <vt:lpstr>Potential Consequences</vt:lpstr>
      <vt:lpstr>Leaders and Economic Security</vt:lpstr>
      <vt:lpstr>Touchpoint Training Requirements</vt:lpstr>
      <vt:lpstr>Understanding Credit</vt:lpstr>
      <vt:lpstr>Consumer Protections</vt:lpstr>
      <vt:lpstr>Military Consumer Protection Laws</vt:lpstr>
      <vt:lpstr>Sources of Help for Military Consumers</vt:lpstr>
      <vt:lpstr>Planning for the Future</vt:lpstr>
      <vt:lpstr>Retirement</vt:lpstr>
      <vt:lpstr>Military Retirement Overview</vt:lpstr>
      <vt:lpstr>BRS Thrift Savings Plan Contributions</vt:lpstr>
      <vt:lpstr>Understand…</vt:lpstr>
      <vt:lpstr>Compensation, Benefits,  and Entitlements</vt:lpstr>
      <vt:lpstr>Career Investment Programs</vt:lpstr>
      <vt:lpstr>Summary and Resources</vt:lpstr>
      <vt:lpstr>Summary</vt:lpstr>
      <vt:lpstr>Resources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Readiness: Pre-Deployment</dc:title>
  <dc:creator>Freelance</dc:creator>
  <cp:lastModifiedBy>Casey-Macias, Catherine</cp:lastModifiedBy>
  <cp:revision>535</cp:revision>
  <cp:lastPrinted>2019-11-15T04:37:38Z</cp:lastPrinted>
  <dcterms:created xsi:type="dcterms:W3CDTF">2020-01-09T21:14:48Z</dcterms:created>
  <dcterms:modified xsi:type="dcterms:W3CDTF">2023-04-10T20:45:50Z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7832847</vt:lpwstr>
  </property>
  <property fmtid="{D5CDD505-2E9C-101B-9397-08002B2CF9AE}" pid="3" name="NXPowerLiteSettings">
    <vt:lpwstr>8900052003A000</vt:lpwstr>
  </property>
  <property fmtid="{D5CDD505-2E9C-101B-9397-08002B2CF9AE}" pid="4" name="NXPowerLiteVersion">
    <vt:lpwstr>D8.0.8</vt:lpwstr>
  </property>
  <property fmtid="{D5CDD505-2E9C-101B-9397-08002B2CF9AE}" pid="5" name="MSIP_Label_21b8b91c-28ee-4d1f-b2ad-f390f537babc_Enabled">
    <vt:lpwstr>true</vt:lpwstr>
  </property>
  <property fmtid="{D5CDD505-2E9C-101B-9397-08002B2CF9AE}" pid="6" name="MSIP_Label_21b8b91c-28ee-4d1f-b2ad-f390f537babc_SetDate">
    <vt:lpwstr>2022-10-17T17:59:32Z</vt:lpwstr>
  </property>
  <property fmtid="{D5CDD505-2E9C-101B-9397-08002B2CF9AE}" pid="7" name="MSIP_Label_21b8b91c-28ee-4d1f-b2ad-f390f537babc_Method">
    <vt:lpwstr>Privileged</vt:lpwstr>
  </property>
  <property fmtid="{D5CDD505-2E9C-101B-9397-08002B2CF9AE}" pid="8" name="MSIP_Label_21b8b91c-28ee-4d1f-b2ad-f390f537babc_Name">
    <vt:lpwstr>Public USAA EF</vt:lpwstr>
  </property>
  <property fmtid="{D5CDD505-2E9C-101B-9397-08002B2CF9AE}" pid="9" name="MSIP_Label_21b8b91c-28ee-4d1f-b2ad-f390f537babc_SiteId">
    <vt:lpwstr>ecba9361-f186-473c-a3a8-60af39258895</vt:lpwstr>
  </property>
  <property fmtid="{D5CDD505-2E9C-101B-9397-08002B2CF9AE}" pid="10" name="MSIP_Label_21b8b91c-28ee-4d1f-b2ad-f390f537babc_ActionId">
    <vt:lpwstr>b4fd8f51-bded-488e-9879-65e18607cae8</vt:lpwstr>
  </property>
  <property fmtid="{D5CDD505-2E9C-101B-9397-08002B2CF9AE}" pid="11" name="MSIP_Label_21b8b91c-28ee-4d1f-b2ad-f390f537babc_ContentBits">
    <vt:lpwstr>0</vt:lpwstr>
  </property>
</Properties>
</file>